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4"/>
  </p:sldMasterIdLst>
  <p:notesMasterIdLst>
    <p:notesMasterId r:id="rId27"/>
  </p:notesMasterIdLst>
  <p:handoutMasterIdLst>
    <p:handoutMasterId r:id="rId28"/>
  </p:handoutMasterIdLst>
  <p:sldIdLst>
    <p:sldId id="299" r:id="rId5"/>
    <p:sldId id="338" r:id="rId6"/>
    <p:sldId id="2703" r:id="rId7"/>
    <p:sldId id="2712" r:id="rId8"/>
    <p:sldId id="2704" r:id="rId9"/>
    <p:sldId id="2705" r:id="rId10"/>
    <p:sldId id="2706" r:id="rId11"/>
    <p:sldId id="2707" r:id="rId12"/>
    <p:sldId id="2708" r:id="rId13"/>
    <p:sldId id="2709" r:id="rId14"/>
    <p:sldId id="2710" r:id="rId15"/>
    <p:sldId id="2711" r:id="rId16"/>
    <p:sldId id="2713" r:id="rId17"/>
    <p:sldId id="2714" r:id="rId18"/>
    <p:sldId id="2715" r:id="rId19"/>
    <p:sldId id="2716" r:id="rId20"/>
    <p:sldId id="2717" r:id="rId21"/>
    <p:sldId id="366" r:id="rId22"/>
    <p:sldId id="310" r:id="rId23"/>
    <p:sldId id="311" r:id="rId24"/>
    <p:sldId id="331" r:id="rId25"/>
    <p:sldId id="2718" r:id="rId26"/>
  </p:sldIdLst>
  <p:sldSz cx="12192000" cy="6858000"/>
  <p:notesSz cx="6797675" cy="987266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31D12043-9361-45FE-AFB5-717EA546175B}">
          <p14:sldIdLst>
            <p14:sldId id="299"/>
            <p14:sldId id="338"/>
            <p14:sldId id="2703"/>
            <p14:sldId id="2712"/>
            <p14:sldId id="2704"/>
            <p14:sldId id="2705"/>
            <p14:sldId id="2706"/>
            <p14:sldId id="2707"/>
            <p14:sldId id="2708"/>
            <p14:sldId id="2709"/>
            <p14:sldId id="2710"/>
            <p14:sldId id="2711"/>
            <p14:sldId id="2713"/>
            <p14:sldId id="2714"/>
            <p14:sldId id="2715"/>
            <p14:sldId id="2716"/>
            <p14:sldId id="2717"/>
            <p14:sldId id="366"/>
            <p14:sldId id="310"/>
            <p14:sldId id="311"/>
            <p14:sldId id="331"/>
            <p14:sldId id="271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3EC"/>
    <a:srgbClr val="F5F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52" autoAdjust="0"/>
  </p:normalViewPr>
  <p:slideViewPr>
    <p:cSldViewPr snapToGrid="0">
      <p:cViewPr varScale="1">
        <p:scale>
          <a:sx n="111" d="100"/>
          <a:sy n="111" d="100"/>
        </p:scale>
        <p:origin x="440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B6C7E432-F189-604B-8239-BD14B943E67B}"/>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54C5C853-6A86-DF44-9231-3D1201A6D195}"/>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98F9C83E-A012-464F-B7ED-ED148EBC4095}" type="datetimeFigureOut">
              <a:rPr lang="nb-NO" smtClean="0"/>
              <a:t>09.06.2026</a:t>
            </a:fld>
            <a:endParaRPr lang="nb-NO"/>
          </a:p>
        </p:txBody>
      </p:sp>
      <p:sp>
        <p:nvSpPr>
          <p:cNvPr id="4" name="Plassholder for bunntekst 3">
            <a:extLst>
              <a:ext uri="{FF2B5EF4-FFF2-40B4-BE49-F238E27FC236}">
                <a16:creationId xmlns:a16="http://schemas.microsoft.com/office/drawing/2014/main" id="{C208DEB8-AEAD-8B48-B639-7BA88D297AC3}"/>
              </a:ext>
            </a:extLst>
          </p:cNvPr>
          <p:cNvSpPr>
            <a:spLocks noGrp="1"/>
          </p:cNvSpPr>
          <p:nvPr>
            <p:ph type="ftr" sz="quarter" idx="2"/>
          </p:nvPr>
        </p:nvSpPr>
        <p:spPr>
          <a:xfrm>
            <a:off x="0" y="9377318"/>
            <a:ext cx="2945659" cy="49534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4F8087A4-495F-1E44-97CC-85149C50473A}"/>
              </a:ext>
            </a:extLst>
          </p:cNvPr>
          <p:cNvSpPr>
            <a:spLocks noGrp="1"/>
          </p:cNvSpPr>
          <p:nvPr>
            <p:ph type="sldNum" sz="quarter" idx="3"/>
          </p:nvPr>
        </p:nvSpPr>
        <p:spPr>
          <a:xfrm>
            <a:off x="3850443" y="9377318"/>
            <a:ext cx="2945659" cy="495347"/>
          </a:xfrm>
          <a:prstGeom prst="rect">
            <a:avLst/>
          </a:prstGeom>
        </p:spPr>
        <p:txBody>
          <a:bodyPr vert="horz" lIns="91440" tIns="45720" rIns="91440" bIns="45720" rtlCol="0" anchor="b"/>
          <a:lstStyle>
            <a:lvl1pPr algn="r">
              <a:defRPr sz="1200"/>
            </a:lvl1pPr>
          </a:lstStyle>
          <a:p>
            <a:fld id="{748F6E8B-73E2-9744-BB56-EA45B11702FA}" type="slidenum">
              <a:rPr lang="nb-NO" smtClean="0"/>
              <a:t>‹#›</a:t>
            </a:fld>
            <a:endParaRPr lang="nb-NO"/>
          </a:p>
        </p:txBody>
      </p:sp>
    </p:spTree>
    <p:extLst>
      <p:ext uri="{BB962C8B-B14F-4D97-AF65-F5344CB8AC3E}">
        <p14:creationId xmlns:p14="http://schemas.microsoft.com/office/powerpoint/2010/main" val="2137291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E1E7CEC7-6DC3-DB43-8C3D-6A5A864D96C8}" type="datetimeFigureOut">
              <a:rPr lang="nb-NO" smtClean="0"/>
              <a:t>09.06.2026</a:t>
            </a:fld>
            <a:endParaRPr lang="nb-NO"/>
          </a:p>
        </p:txBody>
      </p:sp>
      <p:sp>
        <p:nvSpPr>
          <p:cNvPr id="4" name="Plassholder for lysbilde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A5A064CF-4FC8-FA40-8DA4-D78FE952D472}" type="slidenum">
              <a:rPr lang="nb-NO" smtClean="0"/>
              <a:t>‹#›</a:t>
            </a:fld>
            <a:endParaRPr lang="nb-NO"/>
          </a:p>
        </p:txBody>
      </p:sp>
    </p:spTree>
    <p:extLst>
      <p:ext uri="{BB962C8B-B14F-4D97-AF65-F5344CB8AC3E}">
        <p14:creationId xmlns:p14="http://schemas.microsoft.com/office/powerpoint/2010/main" val="83722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bbl.no/"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dirty="0"/>
              <a:t>I </a:t>
            </a:r>
            <a:r>
              <a:rPr lang="nb-NO" dirty="0" err="1"/>
              <a:t>idag</a:t>
            </a:r>
            <a:r>
              <a:rPr lang="nb-NO" dirty="0"/>
              <a:t> har vi spesielt invitert nye styremedlemmer, for målet er at denne timen skal gi en oversikt over de viktigste elementene i styrearbeidet.</a:t>
            </a:r>
          </a:p>
          <a:p>
            <a:r>
              <a:rPr lang="nb-NO" dirty="0"/>
              <a:t>Kort om meg selv og min start i </a:t>
            </a:r>
            <a:r>
              <a:rPr lang="nb-NO" dirty="0" err="1"/>
              <a:t>Usbl</a:t>
            </a:r>
            <a:r>
              <a:rPr lang="nb-NO" dirty="0"/>
              <a:t>: Jeg har vært gjennom det dere skal gjennom det neste året – men som rådgiver, ikke som styremedlem. Den erfaringen tar jeg med meg inn i hvordan jeg veileder dere i dag</a:t>
            </a:r>
          </a:p>
        </p:txBody>
      </p:sp>
      <p:sp>
        <p:nvSpPr>
          <p:cNvPr id="4" name="Plassholder for lysbildenummer 3"/>
          <p:cNvSpPr>
            <a:spLocks noGrp="1"/>
          </p:cNvSpPr>
          <p:nvPr>
            <p:ph type="sldNum" sz="quarter" idx="5"/>
          </p:nvPr>
        </p:nvSpPr>
        <p:spPr/>
        <p:txBody>
          <a:bodyPr/>
          <a:lstStyle/>
          <a:p>
            <a:fld id="{A5A064CF-4FC8-FA40-8DA4-D78FE952D472}" type="slidenum">
              <a:rPr lang="nb-NO" smtClean="0"/>
              <a:t>1</a:t>
            </a:fld>
            <a:endParaRPr lang="nb-NO"/>
          </a:p>
        </p:txBody>
      </p:sp>
    </p:spTree>
    <p:extLst>
      <p:ext uri="{BB962C8B-B14F-4D97-AF65-F5344CB8AC3E}">
        <p14:creationId xmlns:p14="http://schemas.microsoft.com/office/powerpoint/2010/main" val="3765506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A5A064CF-4FC8-FA40-8DA4-D78FE952D472}" type="slidenum">
              <a:rPr lang="nb-NO" smtClean="0"/>
              <a:t>10</a:t>
            </a:fld>
            <a:endParaRPr lang="nb-NO"/>
          </a:p>
        </p:txBody>
      </p:sp>
    </p:spTree>
    <p:extLst>
      <p:ext uri="{BB962C8B-B14F-4D97-AF65-F5344CB8AC3E}">
        <p14:creationId xmlns:p14="http://schemas.microsoft.com/office/powerpoint/2010/main" val="3203957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Århjulet</a:t>
            </a:r>
            <a:r>
              <a:rPr lang="nb-NO" dirty="0"/>
              <a:t> gir dere fokusområder, og det er løpende oppgaver som dere må gjøre uavhengig av årstid. </a:t>
            </a:r>
          </a:p>
          <a:p>
            <a:endParaRPr lang="nb-NO" dirty="0"/>
          </a:p>
          <a:p>
            <a:r>
              <a:rPr lang="nb-NO" dirty="0"/>
              <a:t>Løpende oppgaver bør fordeles innad i styret, noen gjør noe og ikke alt. Fordel arbeidsoppgaver på hvem som skal gjøre og ha styremøter slik at dere kan samle laget og kommunisere godt og legge planer videre. </a:t>
            </a:r>
          </a:p>
          <a:p>
            <a:r>
              <a:rPr lang="nb-NO" dirty="0"/>
              <a:t>Dere skal ha styremøter ved behov, men mist en gang i mnd. Dette gir god forutsigbarhet innad i styret og dere kan jobbe proaktiv. </a:t>
            </a:r>
          </a:p>
          <a:p>
            <a:endParaRPr lang="nb-NO" dirty="0"/>
          </a:p>
          <a:p>
            <a:r>
              <a:rPr lang="nb-NO" dirty="0"/>
              <a:t>Proaktivt arbeid er et godt stikkord. Jobber dere proaktiv, det kan være å informere beboere om kommende prosjekter og lignende. Dette skaper et godt bomiljø og beboere ser at styret er «på».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11</a:t>
            </a:fld>
            <a:endParaRPr lang="nb-NO"/>
          </a:p>
        </p:txBody>
      </p:sp>
    </p:spTree>
    <p:extLst>
      <p:ext uri="{BB962C8B-B14F-4D97-AF65-F5344CB8AC3E}">
        <p14:creationId xmlns:p14="http://schemas.microsoft.com/office/powerpoint/2010/main" val="17773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Totalen av </a:t>
            </a:r>
            <a:r>
              <a:rPr lang="nb-NO" dirty="0" err="1"/>
              <a:t>årshjulet</a:t>
            </a:r>
            <a:r>
              <a:rPr lang="nb-NO" dirty="0"/>
              <a:t> og løpende oppgaver skal gi dere og beboere dette: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12</a:t>
            </a:fld>
            <a:endParaRPr lang="nb-NO"/>
          </a:p>
        </p:txBody>
      </p:sp>
    </p:spTree>
    <p:extLst>
      <p:ext uri="{BB962C8B-B14F-4D97-AF65-F5344CB8AC3E}">
        <p14:creationId xmlns:p14="http://schemas.microsoft.com/office/powerpoint/2010/main" val="4005891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dirty="0"/>
              <a:t>Økonomi er tungt stoff for mange, så vi tar det helt enkelt her. Tenkt dere at dere driver en mindre bedrift. </a:t>
            </a:r>
          </a:p>
          <a:p>
            <a:endParaRPr lang="nb-NO" dirty="0"/>
          </a:p>
          <a:p>
            <a:r>
              <a:rPr lang="nb-NO" dirty="0"/>
              <a:t>Hovedprinsippet: felleskostnadene dere krever inn skal dekke det laget bruker penger på gjennom året + litt til. </a:t>
            </a:r>
          </a:p>
          <a:p>
            <a:endParaRPr lang="nb-NO" dirty="0"/>
          </a:p>
          <a:p>
            <a:r>
              <a:rPr lang="nb-NO" dirty="0"/>
              <a:t>Pass på at det alltid er nok penger på driftskontoen til å betale løpende regninger – en tommelfingerregel er minimum rundt kr 15 000,- per enhet. Husk at noen kostnader, som forsikring, TV/internett og kommunale avgifter, kommer samlet bare noen ganger i året.</a:t>
            </a:r>
          </a:p>
          <a:p>
            <a:endParaRPr lang="nb-NO" dirty="0"/>
          </a:p>
          <a:p>
            <a:r>
              <a:rPr lang="nb-NO" dirty="0"/>
              <a:t>I praksis godkjenner styret fakturaer fortløpende og tar fram resultatrapporten på hvert styremøte, slik at dere ser hvordan dere ligger an mot budsjettet. I </a:t>
            </a:r>
            <a:r>
              <a:rPr lang="nb-NO" dirty="0" err="1"/>
              <a:t>Bonabo</a:t>
            </a:r>
            <a:r>
              <a:rPr lang="nb-NO" dirty="0"/>
              <a:t> finner dere en enkel rapport som heter Resultat Portal.</a:t>
            </a:r>
          </a:p>
          <a:p>
            <a:endParaRPr lang="nb-NO" dirty="0"/>
          </a:p>
          <a:p>
            <a:r>
              <a:rPr lang="nb-NO" dirty="0"/>
              <a:t>To faste holdepunkter i året: årsregnskapet behandles om våren sammen med årsmøtet/generalforsamlingen, og budsjettet lages om høsten. Regnskapet skal være signert og levert innen 30. juni, så legg årsmøtet i god tid før det.</a:t>
            </a:r>
          </a:p>
          <a:p>
            <a:endParaRPr lang="nb-NO" dirty="0"/>
          </a:p>
          <a:p>
            <a:r>
              <a:rPr lang="nb-NO" dirty="0"/>
              <a:t>Tips: del styremøtereferater med kunderådgiveren deres, særlig ved større innkjøp, godkjenning av årsregnskap og vedtatt budsjett.</a:t>
            </a:r>
          </a:p>
          <a:p>
            <a:endParaRPr lang="nb-NO" dirty="0"/>
          </a:p>
        </p:txBody>
      </p:sp>
      <p:sp>
        <p:nvSpPr>
          <p:cNvPr id="4" name="Plassholder for lysbildenummer 3"/>
          <p:cNvSpPr>
            <a:spLocks noGrp="1"/>
          </p:cNvSpPr>
          <p:nvPr>
            <p:ph type="sldNum" sz="quarter" idx="5"/>
          </p:nvPr>
        </p:nvSpPr>
        <p:spPr/>
        <p:txBody>
          <a:bodyPr/>
          <a:lstStyle/>
          <a:p>
            <a:fld id="{A5A064CF-4FC8-FA40-8DA4-D78FE952D472}" type="slidenum">
              <a:rPr lang="nb-NO" smtClean="0"/>
              <a:t>13</a:t>
            </a:fld>
            <a:endParaRPr lang="nb-N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Kundeavtalen er grunnmuren i samarbeidet mellom </a:t>
            </a:r>
            <a:r>
              <a:rPr lang="nb-NO" dirty="0" err="1"/>
              <a:t>Usbl</a:t>
            </a:r>
            <a:r>
              <a:rPr lang="nb-NO" dirty="0"/>
              <a:t> og styret. Tanken er at dere ikke står alene og har et apparat bak dere. </a:t>
            </a:r>
          </a:p>
          <a:p>
            <a:endParaRPr lang="nb-NO" dirty="0"/>
          </a:p>
          <a:p>
            <a:r>
              <a:rPr lang="nb-NO" dirty="0"/>
              <a:t>Vi tar oss av økonomien og regnskap, som bokføring, rapporter, budsjetter, innkreving av felleskostnader </a:t>
            </a:r>
            <a:r>
              <a:rPr lang="nb-NO" dirty="0" err="1"/>
              <a:t>osv</a:t>
            </a:r>
            <a:r>
              <a:rPr lang="nb-NO" dirty="0"/>
              <a:t>, for å skape en enklere hverdag for styret. </a:t>
            </a:r>
          </a:p>
          <a:p>
            <a:endParaRPr lang="nb-NO" dirty="0"/>
          </a:p>
          <a:p>
            <a:r>
              <a:rPr lang="nb-NO" dirty="0"/>
              <a:t>Forsikring ligger også i avtalen om dere ønsker å inngå det må  en av våre samarbeidspartnere. En felles forsikring som dekker bygget/byggene. </a:t>
            </a:r>
          </a:p>
          <a:p>
            <a:endParaRPr lang="nb-NO" dirty="0"/>
          </a:p>
          <a:p>
            <a:r>
              <a:rPr lang="nb-NO" dirty="0"/>
              <a:t>Vi bistår med møter </a:t>
            </a:r>
            <a:r>
              <a:rPr lang="nb-NO" dirty="0">
                <a:sym typeface="Wingdings" panose="05000000000000000000" pitchFamily="2" charset="2"/>
              </a:rPr>
              <a:t> Årsmøter/generalforsamlinger. </a:t>
            </a:r>
          </a:p>
          <a:p>
            <a:endParaRPr lang="nb-NO" dirty="0">
              <a:sym typeface="Wingdings" panose="05000000000000000000" pitchFamily="2" charset="2"/>
            </a:endParaRPr>
          </a:p>
          <a:p>
            <a:r>
              <a:rPr lang="nb-NO" dirty="0">
                <a:sym typeface="Wingdings" panose="05000000000000000000" pitchFamily="2" charset="2"/>
              </a:rPr>
              <a:t>Dere har deres egne rådgiver i </a:t>
            </a:r>
            <a:r>
              <a:rPr lang="nb-NO" dirty="0" err="1">
                <a:sym typeface="Wingdings" panose="05000000000000000000" pitchFamily="2" charset="2"/>
              </a:rPr>
              <a:t>Usbl</a:t>
            </a:r>
            <a:r>
              <a:rPr lang="nb-NO" dirty="0">
                <a:sym typeface="Wingdings" panose="05000000000000000000" pitchFamily="2" charset="2"/>
              </a:rPr>
              <a:t> som gir dere faglig støtte og hjelp. Vi har også digitale systemer som </a:t>
            </a:r>
            <a:r>
              <a:rPr lang="nb-NO" dirty="0" err="1">
                <a:sym typeface="Wingdings" panose="05000000000000000000" pitchFamily="2" charset="2"/>
              </a:rPr>
              <a:t>Bonabo</a:t>
            </a:r>
            <a:r>
              <a:rPr lang="nb-NO" dirty="0">
                <a:sym typeface="Wingdings" panose="05000000000000000000" pitchFamily="2" charset="2"/>
              </a:rPr>
              <a:t>. </a:t>
            </a:r>
          </a:p>
          <a:p>
            <a:endParaRPr lang="nb-NO" dirty="0">
              <a:sym typeface="Wingdings" panose="05000000000000000000" pitchFamily="2" charset="2"/>
            </a:endParaRPr>
          </a:p>
          <a:p>
            <a:r>
              <a:rPr lang="nb-NO" dirty="0">
                <a:sym typeface="Wingdings" panose="05000000000000000000" pitchFamily="2" charset="2"/>
              </a:rPr>
              <a:t>En anbefaling er å gå igjennom avtalen sammen som styret og bruk rådgiveren deres før ting brenner </a:t>
            </a:r>
          </a:p>
          <a:p>
            <a:endParaRPr lang="nb-NO" dirty="0">
              <a:sym typeface="Wingdings" panose="05000000000000000000" pitchFamily="2" charset="2"/>
            </a:endParaRPr>
          </a:p>
        </p:txBody>
      </p:sp>
      <p:sp>
        <p:nvSpPr>
          <p:cNvPr id="4" name="Plassholder for lysbildenummer 3"/>
          <p:cNvSpPr>
            <a:spLocks noGrp="1"/>
          </p:cNvSpPr>
          <p:nvPr>
            <p:ph type="sldNum" sz="quarter" idx="5"/>
          </p:nvPr>
        </p:nvSpPr>
        <p:spPr/>
        <p:txBody>
          <a:bodyPr/>
          <a:lstStyle/>
          <a:p>
            <a:fld id="{A5A064CF-4FC8-FA40-8DA4-D78FE952D472}" type="slidenum">
              <a:rPr lang="nb-NO" smtClean="0"/>
              <a:t>14</a:t>
            </a:fld>
            <a:endParaRPr lang="nb-NO"/>
          </a:p>
        </p:txBody>
      </p:sp>
    </p:spTree>
    <p:extLst>
      <p:ext uri="{BB962C8B-B14F-4D97-AF65-F5344CB8AC3E}">
        <p14:creationId xmlns:p14="http://schemas.microsoft.com/office/powerpoint/2010/main" val="3479199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Usbl</a:t>
            </a:r>
            <a:r>
              <a:rPr lang="nb-NO" dirty="0"/>
              <a:t> er et </a:t>
            </a:r>
            <a:r>
              <a:rPr lang="nb-NO" dirty="0" err="1"/>
              <a:t>kompetansehus</a:t>
            </a:r>
            <a:r>
              <a:rPr lang="nb-NO" dirty="0"/>
              <a:t>. Vi ønsker å være tilstede slik at styret kan føle på trygghet, åpenhet og ansvarlige. </a:t>
            </a:r>
          </a:p>
          <a:p>
            <a:endParaRPr lang="nb-NO" dirty="0"/>
          </a:p>
          <a:p>
            <a:r>
              <a:rPr lang="nb-NO" dirty="0"/>
              <a:t>Vi kan bidra enda mer på økonomien i henhold til fakturering, lønn til ansatte, IN-ordning, </a:t>
            </a:r>
            <a:r>
              <a:rPr lang="nb-NO" dirty="0" err="1"/>
              <a:t>avdelingsregnskap</a:t>
            </a:r>
            <a:r>
              <a:rPr lang="nb-NO" dirty="0"/>
              <a:t>, sikre mot tap av felleskostnader osv. </a:t>
            </a:r>
          </a:p>
          <a:p>
            <a:r>
              <a:rPr lang="nb-NO" dirty="0"/>
              <a:t>Vi kan bidra med eierskifte og utleie på en trygg, effektiv måte og riktig behandling av slike prosesser. </a:t>
            </a:r>
          </a:p>
          <a:p>
            <a:r>
              <a:rPr lang="nb-NO" dirty="0" err="1"/>
              <a:t>Usbl</a:t>
            </a:r>
            <a:r>
              <a:rPr lang="nb-NO" dirty="0"/>
              <a:t> prosjekt og Boservice er profesjonelle fagfolk som </a:t>
            </a:r>
            <a:r>
              <a:rPr lang="nb-NO" dirty="0" err="1"/>
              <a:t>Usbl</a:t>
            </a:r>
            <a:r>
              <a:rPr lang="nb-NO" dirty="0"/>
              <a:t> tilbyr. Dette kan være alt fra prosjektledelse på byggeprosjekter, vaktmestertjenester, tekniske vurderinger osv.. </a:t>
            </a:r>
          </a:p>
          <a:p>
            <a:r>
              <a:rPr lang="nb-NO" dirty="0"/>
              <a:t>Vi har en egen advokatavdeling som er eksperter på eiendomsrett. </a:t>
            </a:r>
          </a:p>
          <a:p>
            <a:endParaRPr lang="nb-NO" dirty="0"/>
          </a:p>
          <a:p>
            <a:r>
              <a:rPr lang="nb-NO" dirty="0"/>
              <a:t>Hva ønsker styret å bruke tid på? Kan noen oppgaver bestilles slik at styret kan bruke tid på løpende oppgaver?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15</a:t>
            </a:fld>
            <a:endParaRPr lang="nb-NO"/>
          </a:p>
        </p:txBody>
      </p:sp>
    </p:spTree>
    <p:extLst>
      <p:ext uri="{BB962C8B-B14F-4D97-AF65-F5344CB8AC3E}">
        <p14:creationId xmlns:p14="http://schemas.microsoft.com/office/powerpoint/2010/main" val="2024948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Forsikring er kanskje litt tørt, helt til noe skjer. Den dagen dere får en vannskade eller brann, da er dette kanskje det viktigste styret jobber med. </a:t>
            </a:r>
          </a:p>
          <a:p>
            <a:endParaRPr lang="nb-NO" dirty="0"/>
          </a:p>
          <a:p>
            <a:r>
              <a:rPr lang="nb-NO" dirty="0"/>
              <a:t>Poenget med oss i </a:t>
            </a:r>
            <a:r>
              <a:rPr lang="nb-NO" dirty="0" err="1"/>
              <a:t>Usbl</a:t>
            </a:r>
            <a:r>
              <a:rPr lang="nb-NO" dirty="0"/>
              <a:t> er at dere slipper å bli eksperter på forsikring. Vi håndterer prosessen sammen med dere. Når det skjer noe, melder dere inn saken i </a:t>
            </a:r>
            <a:r>
              <a:rPr lang="nb-NO" dirty="0" err="1"/>
              <a:t>Bonabo</a:t>
            </a:r>
            <a:r>
              <a:rPr lang="nb-NO" dirty="0"/>
              <a:t>, resten tar vi. </a:t>
            </a:r>
          </a:p>
          <a:p>
            <a:r>
              <a:rPr lang="nb-NO" dirty="0"/>
              <a:t>Vi </a:t>
            </a:r>
            <a:r>
              <a:rPr lang="nb-NO" dirty="0" err="1"/>
              <a:t>samarbieder</a:t>
            </a:r>
            <a:r>
              <a:rPr lang="nb-NO" dirty="0"/>
              <a:t> med 3 store selskaper, IF, Gjensidige og </a:t>
            </a:r>
            <a:r>
              <a:rPr lang="nb-NO" dirty="0" err="1"/>
              <a:t>Protector</a:t>
            </a:r>
            <a:r>
              <a:rPr lang="nb-NO" dirty="0"/>
              <a:t>. Det forutsetter at dere en av disse, da vil dere få det som står på skjermen, gode avtaler og </a:t>
            </a:r>
            <a:r>
              <a:rPr lang="nb-NO" dirty="0" err="1"/>
              <a:t>håndtererer</a:t>
            </a:r>
            <a:r>
              <a:rPr lang="nb-NO" dirty="0"/>
              <a:t> oppfølgning for dere. </a:t>
            </a:r>
          </a:p>
          <a:p>
            <a:endParaRPr lang="nb-NO" dirty="0"/>
          </a:p>
          <a:p>
            <a:r>
              <a:rPr lang="nb-NO" dirty="0"/>
              <a:t>Kort sagt: Når uhellet er ute, så skal dere ikke stå alene og finne ut av ting selv.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16</a:t>
            </a:fld>
            <a:endParaRPr lang="nb-NO"/>
          </a:p>
        </p:txBody>
      </p:sp>
    </p:spTree>
    <p:extLst>
      <p:ext uri="{BB962C8B-B14F-4D97-AF65-F5344CB8AC3E}">
        <p14:creationId xmlns:p14="http://schemas.microsoft.com/office/powerpoint/2010/main" val="3443566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Usbl</a:t>
            </a:r>
            <a:r>
              <a:rPr lang="nb-NO" dirty="0"/>
              <a:t> har digitale tjenester som </a:t>
            </a:r>
            <a:r>
              <a:rPr lang="nb-NO" dirty="0" err="1"/>
              <a:t>Bonabo</a:t>
            </a:r>
            <a:r>
              <a:rPr lang="nb-NO" dirty="0"/>
              <a:t> for styre og beboere. </a:t>
            </a:r>
          </a:p>
          <a:p>
            <a:endParaRPr lang="nb-NO" dirty="0"/>
          </a:p>
          <a:p>
            <a:r>
              <a:rPr lang="nb-NO" dirty="0"/>
              <a:t>Bevar vedlikehold </a:t>
            </a:r>
            <a:r>
              <a:rPr lang="nb-NO" dirty="0">
                <a:sym typeface="Wingdings" panose="05000000000000000000" pitchFamily="2" charset="2"/>
              </a:rPr>
              <a:t> er egentlig styrets plan for å unngå dyre overraskelser. </a:t>
            </a:r>
          </a:p>
          <a:p>
            <a:r>
              <a:rPr lang="nb-NO" dirty="0">
                <a:sym typeface="Wingdings" panose="05000000000000000000" pitchFamily="2" charset="2"/>
              </a:rPr>
              <a:t>Den inneholder vedlikehold og gir en plan for flere år frem i tid. Dere vet hva som kommer og kan planlegge kostnadsbilde tidligere. Gjør budsjettarbeidet på høsten mye enklere. </a:t>
            </a:r>
          </a:p>
          <a:p>
            <a:endParaRPr lang="nb-NO" dirty="0">
              <a:sym typeface="Wingdings" panose="05000000000000000000" pitchFamily="2" charset="2"/>
            </a:endParaRPr>
          </a:p>
          <a:p>
            <a:r>
              <a:rPr lang="nb-NO" dirty="0">
                <a:sym typeface="Wingdings" panose="05000000000000000000" pitchFamily="2" charset="2"/>
              </a:rPr>
              <a:t>Bevar HMS  Dette handler om at styret gjør ting trygt og riktig. Det hjelper dere å oppfylle lovkravene dere faktisk har som styret, uten å måtte kunne alt selv. Enkelt system å følge opp ting som brannvern, rutiner og kontroller. </a:t>
            </a:r>
          </a:p>
          <a:p>
            <a:r>
              <a:rPr lang="nb-NO" dirty="0">
                <a:sym typeface="Wingdings" panose="05000000000000000000" pitchFamily="2" charset="2"/>
              </a:rPr>
              <a:t>Dere har dokumentasjon hvis noe skulle skje. </a:t>
            </a:r>
          </a:p>
          <a:p>
            <a:endParaRPr lang="nb-NO" dirty="0">
              <a:sym typeface="Wingdings" panose="05000000000000000000" pitchFamily="2" charset="2"/>
            </a:endParaRPr>
          </a:p>
          <a:p>
            <a:r>
              <a:rPr lang="nb-NO" dirty="0">
                <a:sym typeface="Wingdings" panose="05000000000000000000" pitchFamily="2" charset="2"/>
              </a:rPr>
              <a:t>Kort forklart: </a:t>
            </a:r>
          </a:p>
          <a:p>
            <a:endParaRPr lang="nb-NO" dirty="0">
              <a:sym typeface="Wingdings" panose="05000000000000000000" pitchFamily="2" charset="2"/>
            </a:endParaRPr>
          </a:p>
          <a:p>
            <a:r>
              <a:rPr lang="nb-NO" dirty="0">
                <a:sym typeface="Wingdings" panose="05000000000000000000" pitchFamily="2" charset="2"/>
              </a:rPr>
              <a:t>Bevar vedlikehold  Plan for bygget </a:t>
            </a:r>
          </a:p>
          <a:p>
            <a:r>
              <a:rPr lang="nb-NO" dirty="0">
                <a:sym typeface="Wingdings" panose="05000000000000000000" pitchFamily="2" charset="2"/>
              </a:rPr>
              <a:t>Bevar HMS  Kontroll på sikkerhet og ansvar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17</a:t>
            </a:fld>
            <a:endParaRPr lang="nb-NO"/>
          </a:p>
        </p:txBody>
      </p:sp>
    </p:spTree>
    <p:extLst>
      <p:ext uri="{BB962C8B-B14F-4D97-AF65-F5344CB8AC3E}">
        <p14:creationId xmlns:p14="http://schemas.microsoft.com/office/powerpoint/2010/main" val="2181512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b="0" i="0" dirty="0">
                <a:solidFill>
                  <a:srgbClr val="343E3E"/>
                </a:solidFill>
                <a:effectLst/>
                <a:latin typeface="National2"/>
              </a:rPr>
              <a:t>Kursene </a:t>
            </a:r>
            <a:r>
              <a:rPr lang="nb-SJ" b="0" i="0" dirty="0">
                <a:solidFill>
                  <a:srgbClr val="343E3E"/>
                </a:solidFill>
                <a:effectLst/>
                <a:latin typeface="National2"/>
              </a:rPr>
              <a:t>finner dere på usbl.no og </a:t>
            </a:r>
            <a:r>
              <a:rPr lang="nb-NO" b="0" i="0" dirty="0">
                <a:solidFill>
                  <a:srgbClr val="343E3E"/>
                </a:solidFill>
                <a:effectLst/>
                <a:latin typeface="National2"/>
              </a:rPr>
              <a:t>er bygget rundt det styrene lurer mest på og gir raskt den informasjonen styret trenger for å kunne ivareta sine forpliktelser. Kursene er digitale og er gratis!</a:t>
            </a:r>
            <a:endParaRPr lang="nb-SJ" b="0" i="0" dirty="0">
              <a:solidFill>
                <a:srgbClr val="343E3E"/>
              </a:solidFill>
              <a:effectLst/>
              <a:latin typeface="National2"/>
            </a:endParaRPr>
          </a:p>
          <a:p>
            <a:endParaRPr lang="nb-SJ" b="0" i="0" dirty="0">
              <a:solidFill>
                <a:srgbClr val="343E3E"/>
              </a:solidFill>
              <a:effectLst/>
              <a:latin typeface="National2"/>
            </a:endParaRPr>
          </a:p>
          <a:p>
            <a:pPr algn="l"/>
            <a:r>
              <a:rPr lang="nb-NO" b="0" i="0" dirty="0">
                <a:solidFill>
                  <a:srgbClr val="343E3E"/>
                </a:solidFill>
                <a:effectLst/>
                <a:latin typeface="National2"/>
              </a:rPr>
              <a:t>Kurset er en del av Styreskolen, som er utviklet av </a:t>
            </a:r>
            <a:r>
              <a:rPr lang="nb-NO" b="0" i="0" dirty="0">
                <a:solidFill>
                  <a:srgbClr val="343E3E"/>
                </a:solidFill>
                <a:effectLst/>
                <a:latin typeface="National2"/>
                <a:hlinkClick r:id="rId3"/>
              </a:rPr>
              <a:t>Norske Boligbyggelags Landsforbund</a:t>
            </a:r>
            <a:r>
              <a:rPr lang="nb-NO" b="0" i="0" dirty="0">
                <a:solidFill>
                  <a:srgbClr val="343E3E"/>
                </a:solidFill>
                <a:effectLst/>
                <a:latin typeface="National2"/>
              </a:rPr>
              <a:t>.</a:t>
            </a:r>
            <a:br>
              <a:rPr lang="nb-NO" b="0" i="0" dirty="0">
                <a:solidFill>
                  <a:srgbClr val="343E3E"/>
                </a:solidFill>
                <a:effectLst/>
                <a:latin typeface="National2"/>
              </a:rPr>
            </a:br>
            <a:endParaRPr lang="nb-NO" b="0" i="0" dirty="0">
              <a:solidFill>
                <a:srgbClr val="343E3E"/>
              </a:solidFill>
              <a:effectLst/>
              <a:latin typeface="National2"/>
            </a:endParaRPr>
          </a:p>
          <a:p>
            <a:pPr algn="l"/>
            <a:r>
              <a:rPr lang="nb-NO" b="0" i="0" dirty="0">
                <a:solidFill>
                  <a:srgbClr val="343E3E"/>
                </a:solidFill>
                <a:effectLst/>
                <a:latin typeface="National2"/>
              </a:rPr>
              <a:t>Kurset er kun tilgjengelig for styremedlemmer, og krever derfor innlogging. Logg inn med samme brukernavn og passord som du bruker i </a:t>
            </a:r>
            <a:r>
              <a:rPr lang="nb-NO" b="0" i="0" dirty="0" err="1">
                <a:solidFill>
                  <a:srgbClr val="343E3E"/>
                </a:solidFill>
                <a:effectLst/>
                <a:latin typeface="National2"/>
              </a:rPr>
              <a:t>Bonabo</a:t>
            </a:r>
            <a:r>
              <a:rPr lang="nb-NO" b="0" i="0" dirty="0">
                <a:solidFill>
                  <a:srgbClr val="343E3E"/>
                </a:solidFill>
                <a:effectLst/>
                <a:latin typeface="National2"/>
              </a:rPr>
              <a:t>.</a:t>
            </a:r>
          </a:p>
          <a:p>
            <a:endParaRPr lang="nb-SJ" dirty="0"/>
          </a:p>
          <a:p>
            <a:endParaRPr lang="nb-NO" dirty="0"/>
          </a:p>
        </p:txBody>
      </p:sp>
      <p:sp>
        <p:nvSpPr>
          <p:cNvPr id="4" name="Plassholder for lysbildenummer 3"/>
          <p:cNvSpPr>
            <a:spLocks noGrp="1"/>
          </p:cNvSpPr>
          <p:nvPr>
            <p:ph type="sldNum" sz="quarter" idx="5"/>
          </p:nvPr>
        </p:nvSpPr>
        <p:spPr/>
        <p:txBody>
          <a:bodyPr/>
          <a:lstStyle/>
          <a:p>
            <a:fld id="{A5A064CF-4FC8-FA40-8DA4-D78FE952D472}" type="slidenum">
              <a:rPr lang="nb-NO" smtClean="0"/>
              <a:t>18</a:t>
            </a:fld>
            <a:endParaRPr lang="nb-NO"/>
          </a:p>
        </p:txBody>
      </p:sp>
    </p:spTree>
    <p:extLst>
      <p:ext uri="{BB962C8B-B14F-4D97-AF65-F5344CB8AC3E}">
        <p14:creationId xmlns:p14="http://schemas.microsoft.com/office/powerpoint/2010/main" val="272972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pPr fontAlgn="t"/>
            <a:r>
              <a:rPr lang="nb-NO" sz="1200" b="1" i="0" kern="1200" dirty="0">
                <a:solidFill>
                  <a:schemeClr val="tx1"/>
                </a:solidFill>
                <a:effectLst/>
                <a:latin typeface="+mn-lt"/>
                <a:ea typeface="+mn-ea"/>
                <a:cs typeface="+mn-cs"/>
              </a:rPr>
              <a:t>Her snakker vi om eiers ansvar – altså hva hver enkelt faktisk selv må ta tak i hjemme hos seg selv.</a:t>
            </a:r>
            <a:br>
              <a:rPr lang="nb-NO" sz="1200" b="1" i="0" kern="1200" dirty="0">
                <a:solidFill>
                  <a:schemeClr val="tx1"/>
                </a:solidFill>
                <a:effectLst/>
                <a:latin typeface="+mn-lt"/>
                <a:ea typeface="+mn-ea"/>
                <a:cs typeface="+mn-cs"/>
              </a:rPr>
            </a:br>
            <a:r>
              <a:rPr lang="nb-NO" sz="1200" b="1" i="0" kern="1200" dirty="0">
                <a:solidFill>
                  <a:schemeClr val="tx1"/>
                </a:solidFill>
                <a:effectLst/>
                <a:latin typeface="+mn-lt"/>
                <a:ea typeface="+mn-ea"/>
                <a:cs typeface="+mn-cs"/>
              </a:rPr>
              <a:t>Styret tar vare på bygget, men hver beboer har ansvar for det som skjer innenfor sin egen bolig.</a:t>
            </a:r>
          </a:p>
          <a:p>
            <a:pPr fontAlgn="t"/>
            <a:endParaRPr lang="nb-NO" sz="1200" b="0" i="0" kern="1200" dirty="0">
              <a:solidFill>
                <a:schemeClr val="tx1"/>
              </a:solidFill>
              <a:effectLst/>
              <a:latin typeface="+mn-lt"/>
              <a:ea typeface="+mn-ea"/>
              <a:cs typeface="+mn-cs"/>
            </a:endParaRPr>
          </a:p>
          <a:p>
            <a:pPr fontAlgn="t"/>
            <a:r>
              <a:rPr lang="nb-NO" sz="1200" b="0" i="0" kern="1200" dirty="0">
                <a:solidFill>
                  <a:schemeClr val="tx1"/>
                </a:solidFill>
                <a:effectLst/>
                <a:latin typeface="+mn-lt"/>
                <a:ea typeface="+mn-ea"/>
                <a:cs typeface="+mn-cs"/>
              </a:rPr>
              <a:t>👉 </a:t>
            </a:r>
            <a:r>
              <a:rPr lang="nb-NO" sz="1200" b="0" i="1" kern="1200" dirty="0">
                <a:solidFill>
                  <a:schemeClr val="tx1"/>
                </a:solidFill>
                <a:effectLst/>
                <a:latin typeface="+mn-lt"/>
                <a:ea typeface="+mn-ea"/>
                <a:cs typeface="+mn-cs"/>
              </a:rPr>
              <a:t>Når alle gjør sin del – vedlikeholder, følger opp og tar ansvar – fungerer hele sameiet eller borettslaget mye bedre.</a:t>
            </a:r>
            <a:endParaRPr lang="nb-NO" sz="1200" b="0" i="0" kern="1200" dirty="0">
              <a:solidFill>
                <a:schemeClr val="tx1"/>
              </a:solidFill>
              <a:effectLst/>
              <a:latin typeface="+mn-lt"/>
              <a:ea typeface="+mn-ea"/>
              <a:cs typeface="+mn-cs"/>
            </a:endParaRPr>
          </a:p>
          <a:p>
            <a:pPr fontAlgn="t"/>
            <a:r>
              <a:rPr lang="nb-NO" sz="1200" b="0" i="0" kern="1200" dirty="0">
                <a:solidFill>
                  <a:schemeClr val="tx1"/>
                </a:solidFill>
                <a:effectLst/>
                <a:latin typeface="+mn-lt"/>
                <a:ea typeface="+mn-ea"/>
                <a:cs typeface="+mn-cs"/>
              </a:rPr>
              <a:t>👉 </a:t>
            </a:r>
            <a:r>
              <a:rPr lang="nb-NO" sz="1200" b="0" i="1" kern="1200" dirty="0">
                <a:solidFill>
                  <a:schemeClr val="tx1"/>
                </a:solidFill>
                <a:effectLst/>
                <a:latin typeface="+mn-lt"/>
                <a:ea typeface="+mn-ea"/>
                <a:cs typeface="+mn-cs"/>
              </a:rPr>
              <a:t>Det handler egentlig om noe ganske enkelt: tar du vare på din del, så tar vi vare på fellesskapet sammen</a:t>
            </a:r>
            <a:endParaRPr lang="nb-NO" dirty="0"/>
          </a:p>
        </p:txBody>
      </p:sp>
      <p:sp>
        <p:nvSpPr>
          <p:cNvPr id="4" name="Plassholder for lysbildenummer 3"/>
          <p:cNvSpPr>
            <a:spLocks noGrp="1"/>
          </p:cNvSpPr>
          <p:nvPr>
            <p:ph type="sldNum" sz="quarter" idx="5"/>
          </p:nvPr>
        </p:nvSpPr>
        <p:spPr/>
        <p:txBody>
          <a:bodyPr/>
          <a:lstStyle/>
          <a:p>
            <a:fld id="{B32D28C8-3C9C-424E-87AC-0151A662A56B}" type="slidenum">
              <a:rPr lang="nb-NO" smtClean="0"/>
              <a:t>19</a:t>
            </a:fld>
            <a:endParaRPr lang="nb-NO"/>
          </a:p>
        </p:txBody>
      </p:sp>
    </p:spTree>
    <p:extLst>
      <p:ext uri="{BB962C8B-B14F-4D97-AF65-F5344CB8AC3E}">
        <p14:creationId xmlns:p14="http://schemas.microsoft.com/office/powerpoint/2010/main" val="3100734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dirty="0"/>
              <a:t>Veldig mye av det vi skal snakke om i ettermiddag finner dere igjen på våre nettsider, jeg skal vise dere dette på slutten av møtet.</a:t>
            </a:r>
          </a:p>
          <a:p>
            <a:endParaRPr lang="nb-NO" dirty="0"/>
          </a:p>
          <a:p>
            <a:r>
              <a:rPr lang="nb-NO" dirty="0"/>
              <a:t>Agendaen i dag har en rød tråd – det dreier seg om styrets ansvar og oppgaver, vår rolle som forretningsfører i forhold til deres rolle som styre, samt at jeg ønsker å vise dere hva vi kan tilby av tjenester og produkter – sånn at det er kjent for dere dersom dere får behov for dem.</a:t>
            </a:r>
          </a:p>
        </p:txBody>
      </p:sp>
      <p:sp>
        <p:nvSpPr>
          <p:cNvPr id="4" name="Plassholder for lysbildenummer 3"/>
          <p:cNvSpPr>
            <a:spLocks noGrp="1"/>
          </p:cNvSpPr>
          <p:nvPr>
            <p:ph type="sldNum" sz="quarter" idx="5"/>
          </p:nvPr>
        </p:nvSpPr>
        <p:spPr/>
        <p:txBody>
          <a:bodyPr/>
          <a:lstStyle/>
          <a:p>
            <a:fld id="{A5A064CF-4FC8-FA40-8DA4-D78FE952D472}" type="slidenum">
              <a:rPr lang="nb-NO" smtClean="0"/>
              <a:t>2</a:t>
            </a:fld>
            <a:endParaRPr lang="nb-NO"/>
          </a:p>
        </p:txBody>
      </p:sp>
    </p:spTree>
    <p:extLst>
      <p:ext uri="{BB962C8B-B14F-4D97-AF65-F5344CB8AC3E}">
        <p14:creationId xmlns:p14="http://schemas.microsoft.com/office/powerpoint/2010/main" val="3996963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pPr fontAlgn="t"/>
            <a:r>
              <a:rPr lang="nb-NO" sz="1200" b="1" i="1" kern="1200" dirty="0">
                <a:solidFill>
                  <a:schemeClr val="tx1"/>
                </a:solidFill>
                <a:effectLst/>
                <a:latin typeface="+mn-lt"/>
                <a:ea typeface="+mn-ea"/>
                <a:cs typeface="+mn-cs"/>
              </a:rPr>
              <a:t>Og så har vi den andre siden: Det som faktisk er borettslagets eller sameiets ansvar.</a:t>
            </a:r>
          </a:p>
          <a:p>
            <a:pPr fontAlgn="t"/>
            <a:endParaRPr lang="nb-NO" sz="1200" b="1" i="0" kern="1200" dirty="0">
              <a:solidFill>
                <a:schemeClr val="tx1"/>
              </a:solidFill>
              <a:effectLst/>
              <a:latin typeface="+mn-lt"/>
              <a:ea typeface="+mn-ea"/>
              <a:cs typeface="+mn-cs"/>
            </a:endParaRPr>
          </a:p>
          <a:p>
            <a:pPr fontAlgn="t"/>
            <a:r>
              <a:rPr lang="nb-NO" sz="1200" b="0" i="0" kern="1200" dirty="0">
                <a:solidFill>
                  <a:schemeClr val="tx1"/>
                </a:solidFill>
                <a:effectLst/>
                <a:latin typeface="+mn-lt"/>
                <a:ea typeface="+mn-ea"/>
                <a:cs typeface="+mn-cs"/>
              </a:rPr>
              <a:t>Dette handler om selve bygget – alt det vi har til felles. Fasade, tak, rør, fellesanlegg – det som holder hele eiendommen i gang.</a:t>
            </a:r>
          </a:p>
          <a:p>
            <a:pPr fontAlgn="t"/>
            <a:r>
              <a:rPr lang="nb-NO" sz="1200" b="0" i="0" kern="1200" dirty="0">
                <a:solidFill>
                  <a:schemeClr val="tx1"/>
                </a:solidFill>
                <a:effectLst/>
                <a:latin typeface="+mn-lt"/>
                <a:ea typeface="+mn-ea"/>
                <a:cs typeface="+mn-cs"/>
              </a:rPr>
              <a:t>Så mens den enkelte tar vare på sin bolig, er det styret sitt ansvar å ta vare på helheten.</a:t>
            </a:r>
          </a:p>
          <a:p>
            <a:pPr fontAlgn="t"/>
            <a:r>
              <a:rPr lang="nb-NO" sz="1200" b="0" i="0" kern="1200" dirty="0">
                <a:solidFill>
                  <a:schemeClr val="tx1"/>
                </a:solidFill>
                <a:effectLst/>
                <a:latin typeface="+mn-lt"/>
                <a:ea typeface="+mn-ea"/>
                <a:cs typeface="+mn-cs"/>
              </a:rPr>
              <a:t>Og det er akkurat dette samspillet som gjør at det fungerer: hver enkelt tar sitt – og styret tar resten.</a:t>
            </a:r>
          </a:p>
          <a:p>
            <a:endParaRPr lang="nn-NO" altLang="nb-NO" dirty="0">
              <a:ea typeface="ＭＳ Ｐゴシック" pitchFamily="34" charset="-128"/>
            </a:endParaRPr>
          </a:p>
        </p:txBody>
      </p:sp>
      <p:sp>
        <p:nvSpPr>
          <p:cNvPr id="4" name="Plassholder for lysbildenummer 3"/>
          <p:cNvSpPr>
            <a:spLocks noGrp="1"/>
          </p:cNvSpPr>
          <p:nvPr>
            <p:ph type="sldNum" sz="quarter" idx="5"/>
          </p:nvPr>
        </p:nvSpPr>
        <p:spPr/>
        <p:txBody>
          <a:bodyPr/>
          <a:lstStyle/>
          <a:p>
            <a:fld id="{B32D28C8-3C9C-424E-87AC-0151A662A56B}" type="slidenum">
              <a:rPr lang="nb-NO" smtClean="0"/>
              <a:t>20</a:t>
            </a:fld>
            <a:endParaRPr lang="nb-NO"/>
          </a:p>
        </p:txBody>
      </p:sp>
    </p:spTree>
    <p:extLst>
      <p:ext uri="{BB962C8B-B14F-4D97-AF65-F5344CB8AC3E}">
        <p14:creationId xmlns:p14="http://schemas.microsoft.com/office/powerpoint/2010/main" val="1371914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dirty="0"/>
              <a:t>Bomiljøfondet er en mulighet til å få støtte til gjøre det litt hyggeligere der dere bor. </a:t>
            </a:r>
          </a:p>
          <a:p>
            <a:r>
              <a:rPr lang="nb-NO" dirty="0"/>
              <a:t>Dette handler ikke om drift, men om trivsel og miljø. </a:t>
            </a:r>
          </a:p>
          <a:p>
            <a:r>
              <a:rPr lang="nb-NO" dirty="0"/>
              <a:t>Det kan være alt fra møteplasser, grøntområder eller andre tiltak som gjør områdene grønnere og bærekraftig. </a:t>
            </a:r>
          </a:p>
          <a:p>
            <a:endParaRPr lang="nb-NO" dirty="0"/>
          </a:p>
          <a:p>
            <a:r>
              <a:rPr lang="nb-NO" dirty="0"/>
              <a:t>Har dere en god ide for </a:t>
            </a:r>
            <a:r>
              <a:rPr lang="nb-NO" dirty="0" err="1"/>
              <a:t>bilmjøet</a:t>
            </a:r>
            <a:r>
              <a:rPr lang="nb-NO" dirty="0"/>
              <a:t>, ønsker </a:t>
            </a:r>
            <a:r>
              <a:rPr lang="nb-NO" dirty="0" err="1"/>
              <a:t>Usbl</a:t>
            </a:r>
            <a:r>
              <a:rPr lang="nb-NO" dirty="0"/>
              <a:t> gjerne å bidra. 2 søknadsfrister.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21</a:t>
            </a:fld>
            <a:endParaRPr lang="nb-NO"/>
          </a:p>
        </p:txBody>
      </p:sp>
    </p:spTree>
    <p:extLst>
      <p:ext uri="{BB962C8B-B14F-4D97-AF65-F5344CB8AC3E}">
        <p14:creationId xmlns:p14="http://schemas.microsoft.com/office/powerpoint/2010/main" val="833254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Til slutt må jeg si noe om medlemskap i </a:t>
            </a:r>
            <a:r>
              <a:rPr lang="nb-NO" dirty="0" err="1"/>
              <a:t>usbl</a:t>
            </a:r>
            <a:r>
              <a:rPr lang="nb-NO" dirty="0"/>
              <a:t>. Hvorfor skal man bli medlem i </a:t>
            </a:r>
            <a:r>
              <a:rPr lang="nb-NO" dirty="0" err="1"/>
              <a:t>Usbl</a:t>
            </a:r>
            <a:r>
              <a:rPr lang="nb-NO" dirty="0"/>
              <a:t>? Enkelt forklart </a:t>
            </a:r>
          </a:p>
          <a:p>
            <a:endParaRPr lang="nb-NO" dirty="0"/>
          </a:p>
          <a:p>
            <a:pPr marL="171450" indent="-171450">
              <a:buFontTx/>
              <a:buChar char="-"/>
            </a:pPr>
            <a:r>
              <a:rPr lang="nb-NO" dirty="0"/>
              <a:t>Reelt fortrinn i </a:t>
            </a:r>
            <a:r>
              <a:rPr lang="nb-NO" dirty="0" err="1"/>
              <a:t>boligmakrede</a:t>
            </a:r>
            <a:r>
              <a:rPr lang="nb-NO" dirty="0"/>
              <a:t> med forkjøpsrett. </a:t>
            </a:r>
          </a:p>
          <a:p>
            <a:pPr marL="171450" indent="-171450">
              <a:buFontTx/>
              <a:buChar char="-"/>
            </a:pPr>
            <a:r>
              <a:rPr lang="nb-NO" dirty="0"/>
              <a:t>Rabatter og bonus på tjenester du uansett bruker </a:t>
            </a:r>
          </a:p>
          <a:p>
            <a:pPr marL="171450" indent="-171450">
              <a:buFontTx/>
              <a:buChar char="-"/>
            </a:pPr>
            <a:r>
              <a:rPr lang="nb-NO" dirty="0"/>
              <a:t>Liten kostnad </a:t>
            </a:r>
            <a:r>
              <a:rPr lang="nb-NO" dirty="0">
                <a:sym typeface="Wingdings" panose="05000000000000000000" pitchFamily="2" charset="2"/>
              </a:rPr>
              <a:t> stor verdi </a:t>
            </a:r>
          </a:p>
          <a:p>
            <a:pPr marL="171450" indent="-171450">
              <a:buFontTx/>
              <a:buChar char="-"/>
            </a:pPr>
            <a:endParaRPr lang="nb-NO" dirty="0">
              <a:sym typeface="Wingdings" panose="05000000000000000000" pitchFamily="2" charset="2"/>
            </a:endParaRPr>
          </a:p>
          <a:p>
            <a:pPr marL="0" indent="0">
              <a:buFontTx/>
              <a:buNone/>
            </a:pPr>
            <a:r>
              <a:rPr lang="nb-NO" dirty="0">
                <a:sym typeface="Wingdings" panose="05000000000000000000" pitchFamily="2" charset="2"/>
              </a:rPr>
              <a:t>Reklamefilm: Gi </a:t>
            </a:r>
            <a:r>
              <a:rPr lang="nb-NO" dirty="0" err="1">
                <a:sym typeface="Wingdings" panose="05000000000000000000" pitchFamily="2" charset="2"/>
              </a:rPr>
              <a:t>medlemskapskap</a:t>
            </a:r>
            <a:r>
              <a:rPr lang="nb-NO" dirty="0">
                <a:sym typeface="Wingdings" panose="05000000000000000000" pitchFamily="2" charset="2"/>
              </a:rPr>
              <a:t> i </a:t>
            </a:r>
            <a:r>
              <a:rPr lang="nb-NO" dirty="0" err="1">
                <a:sym typeface="Wingdings" panose="05000000000000000000" pitchFamily="2" charset="2"/>
              </a:rPr>
              <a:t>konfermasjonsgave</a:t>
            </a:r>
            <a:r>
              <a:rPr lang="nb-NO" dirty="0">
                <a:sym typeface="Wingdings" panose="05000000000000000000" pitchFamily="2" charset="2"/>
              </a:rPr>
              <a:t>, verdt «lite» nå</a:t>
            </a:r>
            <a:r>
              <a:rPr lang="nb-NO">
                <a:sym typeface="Wingdings" panose="05000000000000000000" pitchFamily="2" charset="2"/>
              </a:rPr>
              <a:t>, verdt MYE om 5-10 år </a:t>
            </a:r>
            <a:endParaRPr lang="nb-NO" dirty="0"/>
          </a:p>
        </p:txBody>
      </p:sp>
      <p:sp>
        <p:nvSpPr>
          <p:cNvPr id="4" name="Plassholder for lysbildenummer 3"/>
          <p:cNvSpPr>
            <a:spLocks noGrp="1"/>
          </p:cNvSpPr>
          <p:nvPr>
            <p:ph type="sldNum" sz="quarter" idx="5"/>
          </p:nvPr>
        </p:nvSpPr>
        <p:spPr/>
        <p:txBody>
          <a:bodyPr/>
          <a:lstStyle/>
          <a:p>
            <a:fld id="{A5A064CF-4FC8-FA40-8DA4-D78FE952D472}" type="slidenum">
              <a:rPr lang="nb-NO" smtClean="0"/>
              <a:t>22</a:t>
            </a:fld>
            <a:endParaRPr lang="nb-NO"/>
          </a:p>
        </p:txBody>
      </p:sp>
    </p:spTree>
    <p:extLst>
      <p:ext uri="{BB962C8B-B14F-4D97-AF65-F5344CB8AC3E}">
        <p14:creationId xmlns:p14="http://schemas.microsoft.com/office/powerpoint/2010/main" val="3142069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1" i="1" kern="1200" dirty="0">
                <a:solidFill>
                  <a:schemeClr val="tx1"/>
                </a:solidFill>
                <a:effectLst/>
                <a:latin typeface="+mn-lt"/>
                <a:ea typeface="+mn-ea"/>
                <a:cs typeface="+mn-cs"/>
              </a:rPr>
              <a:t>Du trenger ikke være ekspert for å sitte i styret.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1" i="1" kern="1200" dirty="0">
                <a:solidFill>
                  <a:schemeClr val="tx1"/>
                </a:solidFill>
                <a:effectLst/>
                <a:latin typeface="+mn-lt"/>
                <a:ea typeface="+mn-ea"/>
                <a:cs typeface="+mn-cs"/>
              </a:rPr>
              <a:t>Har du disse 3 elementene vil du klare deg veldig fint i din rolle </a:t>
            </a:r>
            <a:endParaRPr lang="nb-NO" sz="1200" b="1" i="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A5A064CF-4FC8-FA40-8DA4-D78FE952D472}" type="slidenum">
              <a:rPr lang="nb-NO" smtClean="0"/>
              <a:t>3</a:t>
            </a:fld>
            <a:endParaRPr lang="nb-NO"/>
          </a:p>
        </p:txBody>
      </p:sp>
    </p:spTree>
    <p:extLst>
      <p:ext uri="{BB962C8B-B14F-4D97-AF65-F5344CB8AC3E}">
        <p14:creationId xmlns:p14="http://schemas.microsoft.com/office/powerpoint/2010/main" val="1866623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b="1" dirty="0"/>
              <a:t>Oppgavene</a:t>
            </a:r>
            <a:r>
              <a:rPr lang="nb-NO" b="0" dirty="0"/>
              <a:t> dere skal gjennom som et styre ser det på venstre siden av skjermen. Dette er oppgaver som skjer løpende gjennom hele året, og målet er skape et godt og trygt bomiljø for alle sammen. Dere vil se underveis i presentasjonen se hvordan punktene er knyttet opp mot hverandre. </a:t>
            </a:r>
          </a:p>
          <a:p>
            <a:r>
              <a:rPr lang="nb-NO" b="0" dirty="0"/>
              <a:t>På høyre side ser det hvilken rammer og reguleringer dere må følge. Dette er for tydeliggjøre at det er noe lover og regler som må følges, for å unngå å gå i feller eller gjøre ting man ikke har fått mandat til. </a:t>
            </a:r>
          </a:p>
          <a:p>
            <a:endParaRPr lang="nb-NO" b="0" dirty="0"/>
          </a:p>
          <a:p>
            <a:r>
              <a:rPr lang="nb-NO" b="0" dirty="0"/>
              <a:t>Borettslagsloven / Eierseksjonsloven</a:t>
            </a:r>
          </a:p>
          <a:p>
            <a:r>
              <a:rPr lang="nb-NO" b="0" dirty="0"/>
              <a:t>Regnskapsloven</a:t>
            </a:r>
            <a:endParaRPr lang="nb-NO" b="0" dirty="0">
              <a:ea typeface="Calibri"/>
              <a:cs typeface="Calibri"/>
            </a:endParaRPr>
          </a:p>
          <a:p>
            <a:r>
              <a:rPr lang="nb-NO" b="0" dirty="0"/>
              <a:t>Bokføringsloven</a:t>
            </a:r>
            <a:endParaRPr lang="nb-NO" b="0" dirty="0">
              <a:ea typeface="Calibri"/>
              <a:cs typeface="Calibri"/>
            </a:endParaRPr>
          </a:p>
          <a:p>
            <a:endParaRPr lang="nb-NO" b="0" dirty="0"/>
          </a:p>
          <a:p>
            <a:r>
              <a:rPr lang="nb-NO" dirty="0"/>
              <a:t>I sameier må ordensregler vedtas av årsmøtet, men </a:t>
            </a:r>
            <a:r>
              <a:rPr lang="nb-NO" b="0" dirty="0"/>
              <a:t>i </a:t>
            </a:r>
            <a:r>
              <a:rPr lang="nb-NO" dirty="0"/>
              <a:t>borettslag har styret mulighet til å etablere ordensregler uten vedtak fra generalforsamlingen. </a:t>
            </a:r>
            <a:endParaRPr lang="en-US" dirty="0"/>
          </a:p>
          <a:p>
            <a:endParaRPr lang="en-US" dirty="0"/>
          </a:p>
          <a:p>
            <a:r>
              <a:rPr lang="en-US" dirty="0"/>
              <a:t>Her ser </a:t>
            </a:r>
            <a:r>
              <a:rPr lang="en-US" dirty="0" err="1"/>
              <a:t>dere</a:t>
            </a:r>
            <a:r>
              <a:rPr lang="en-US" dirty="0"/>
              <a:t> </a:t>
            </a:r>
            <a:r>
              <a:rPr lang="en-US" dirty="0" err="1"/>
              <a:t>også</a:t>
            </a:r>
            <a:r>
              <a:rPr lang="en-US" dirty="0"/>
              <a:t> </a:t>
            </a:r>
            <a:r>
              <a:rPr lang="en-US" dirty="0" err="1"/>
              <a:t>hvor</a:t>
            </a:r>
            <a:r>
              <a:rPr lang="en-US" dirty="0"/>
              <a:t> de </a:t>
            </a:r>
            <a:r>
              <a:rPr lang="en-US" dirty="0" err="1"/>
              <a:t>finner</a:t>
            </a:r>
            <a:r>
              <a:rPr lang="en-US" dirty="0"/>
              <a:t> </a:t>
            </a:r>
            <a:r>
              <a:rPr lang="en-US" dirty="0" err="1"/>
              <a:t>dette</a:t>
            </a:r>
            <a:r>
              <a:rPr lang="en-US" dirty="0"/>
              <a:t>:</a:t>
            </a:r>
          </a:p>
          <a:p>
            <a:endParaRPr lang="en-US" dirty="0"/>
          </a:p>
          <a:p>
            <a:r>
              <a:rPr lang="nb-NO" dirty="0"/>
              <a:t>Valg av styret § 8-2/§ 44</a:t>
            </a:r>
            <a:endParaRPr lang="en-US" dirty="0"/>
          </a:p>
          <a:p>
            <a:r>
              <a:rPr lang="nb-NO" dirty="0"/>
              <a:t>Styregodtgjørelse § 8-4/§ 55</a:t>
            </a:r>
            <a:endParaRPr lang="en-US" b="0" dirty="0"/>
          </a:p>
          <a:p>
            <a:r>
              <a:rPr lang="nb-NO" dirty="0"/>
              <a:t>Årsregnskap</a:t>
            </a:r>
            <a:r>
              <a:rPr lang="nb-NO" b="0" dirty="0"/>
              <a:t>, </a:t>
            </a:r>
            <a:r>
              <a:rPr lang="nb-NO" dirty="0"/>
              <a:t>årsmelding § 7-4/§ 64?</a:t>
            </a:r>
            <a:endParaRPr lang="nb-NO" dirty="0">
              <a:ea typeface="Calibri"/>
              <a:cs typeface="Calibri"/>
            </a:endParaRPr>
          </a:p>
          <a:p>
            <a:r>
              <a:rPr lang="nb-NO" dirty="0"/>
              <a:t>Endring av </a:t>
            </a:r>
            <a:r>
              <a:rPr lang="nb-NO" b="0" dirty="0"/>
              <a:t>vedtekter </a:t>
            </a:r>
            <a:r>
              <a:rPr lang="nb-NO" dirty="0"/>
              <a:t>§ 7-11/§27</a:t>
            </a:r>
            <a:endParaRPr lang="en-US" dirty="0"/>
          </a:p>
          <a:p>
            <a:r>
              <a:rPr lang="nb-NO" dirty="0"/>
              <a:t>Valg </a:t>
            </a:r>
            <a:r>
              <a:rPr lang="nb-NO" b="0" dirty="0"/>
              <a:t>av </a:t>
            </a:r>
            <a:r>
              <a:rPr lang="nb-NO" dirty="0"/>
              <a:t>revisor § 9-2/§ 65</a:t>
            </a:r>
            <a:endParaRPr lang="en-US" dirty="0"/>
          </a:p>
          <a:p>
            <a:r>
              <a:rPr lang="nb-NO" dirty="0"/>
              <a:t>Ordensregler § 28 </a:t>
            </a:r>
            <a:endParaRPr lang="nb-NO" dirty="0">
              <a:ea typeface="Calibri"/>
              <a:cs typeface="Calibri"/>
            </a:endParaRPr>
          </a:p>
          <a:p>
            <a:endParaRPr lang="nb-NO" dirty="0"/>
          </a:p>
        </p:txBody>
      </p:sp>
      <p:sp>
        <p:nvSpPr>
          <p:cNvPr id="4" name="Plassholder for lysbildenummer 3"/>
          <p:cNvSpPr>
            <a:spLocks noGrp="1"/>
          </p:cNvSpPr>
          <p:nvPr>
            <p:ph type="sldNum" sz="quarter" idx="5"/>
          </p:nvPr>
        </p:nvSpPr>
        <p:spPr/>
        <p:txBody>
          <a:bodyPr/>
          <a:lstStyle/>
          <a:p>
            <a:fld id="{A5A064CF-4FC8-FA40-8DA4-D78FE952D472}" type="slidenum">
              <a:rPr lang="nb-NO" smtClean="0"/>
              <a:t>4</a:t>
            </a:fld>
            <a:endParaRPr lang="nb-NO"/>
          </a:p>
        </p:txBody>
      </p:sp>
    </p:spTree>
    <p:extLst>
      <p:ext uri="{BB962C8B-B14F-4D97-AF65-F5344CB8AC3E}">
        <p14:creationId xmlns:p14="http://schemas.microsoft.com/office/powerpoint/2010/main" val="11676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Årshjulet</a:t>
            </a:r>
            <a:r>
              <a:rPr lang="nb-NO" dirty="0"/>
              <a:t> er en plan for hele året og viser hva dere som styret skal gjøre og når på tiden. </a:t>
            </a:r>
          </a:p>
          <a:p>
            <a:r>
              <a:rPr lang="nb-NO" dirty="0"/>
              <a:t>Følger man </a:t>
            </a:r>
            <a:r>
              <a:rPr lang="nb-NO" dirty="0" err="1"/>
              <a:t>årshjulet</a:t>
            </a:r>
            <a:r>
              <a:rPr lang="nb-NO" dirty="0"/>
              <a:t> vil det gi: enkel oversikt, struktur på arbeidet, hindre at ting blir glemt og gjør arbeidet enklere og forutsigbart. </a:t>
            </a:r>
          </a:p>
          <a:p>
            <a:endParaRPr lang="nb-NO" dirty="0"/>
          </a:p>
          <a:p>
            <a:r>
              <a:rPr lang="nb-NO" dirty="0"/>
              <a:t>Skal man oppsummere dette så gir </a:t>
            </a:r>
            <a:r>
              <a:rPr lang="nb-NO" dirty="0" err="1"/>
              <a:t>årshjulet</a:t>
            </a:r>
            <a:r>
              <a:rPr lang="nb-NO" dirty="0"/>
              <a:t>: kontroll, struktur og bedre flyt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5</a:t>
            </a:fld>
            <a:endParaRPr lang="nb-NO"/>
          </a:p>
        </p:txBody>
      </p:sp>
    </p:spTree>
    <p:extLst>
      <p:ext uri="{BB962C8B-B14F-4D97-AF65-F5344CB8AC3E}">
        <p14:creationId xmlns:p14="http://schemas.microsoft.com/office/powerpoint/2010/main" val="3690082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Perioden vi går inn er sommertid, og tiden etter årsmøter/generalforsamlinger. For mange er dette en «rolig» periode, men her bør styret bruke tiden fornuftig. </a:t>
            </a:r>
          </a:p>
          <a:p>
            <a:r>
              <a:rPr lang="nb-NO" dirty="0"/>
              <a:t>Det første man skal gjøre med nytt styret er ha konstituering. Dette kan vi også kalle for et oppstartsmøte. Dette skal handle om: bli kjent, fordele roller, hvem er god på hva, se hvilken avtaler dere har. Enkelt forklart: sette opp en struktur for hvordan dere vil jobbe sammen </a:t>
            </a:r>
          </a:p>
          <a:p>
            <a:endParaRPr lang="nb-NO" dirty="0"/>
          </a:p>
          <a:p>
            <a:r>
              <a:rPr lang="nb-NO" dirty="0"/>
              <a:t>Hvilken leverandøravtaler har dere? Er det noen datoer vi må vite/huske på? </a:t>
            </a:r>
          </a:p>
          <a:p>
            <a:r>
              <a:rPr lang="nb-NO" dirty="0"/>
              <a:t>Dere bør ha en viss forståelse på hvordan det tidligere styret har jobbet og følge opp eventuelle prosjekter som foregår og løse akutte saker.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6</a:t>
            </a:fld>
            <a:endParaRPr lang="nb-NO"/>
          </a:p>
        </p:txBody>
      </p:sp>
    </p:spTree>
    <p:extLst>
      <p:ext uri="{BB962C8B-B14F-4D97-AF65-F5344CB8AC3E}">
        <p14:creationId xmlns:p14="http://schemas.microsoft.com/office/powerpoint/2010/main" val="346399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Høsten kaller vi for «planleggingsfasen». Her skal dere planlegge hva som gjøres for det kommende året. </a:t>
            </a:r>
          </a:p>
          <a:p>
            <a:r>
              <a:rPr lang="nb-NO" dirty="0"/>
              <a:t>Det aller viktigste dere gjør er å lage budsjett for neste år. Et budsjett er et mal/forslag som viser hvordan økonomien vil se ut neste år. Deres rådgiver vil sende dere et utkast til budsjett, som styret må ha et forhold til. Budsjettet velger og godkjenner dere som styret. </a:t>
            </a:r>
          </a:p>
          <a:p>
            <a:r>
              <a:rPr lang="nb-NO" dirty="0"/>
              <a:t>Tommelfingerregel: De aller fleste kostnader øker med takt med </a:t>
            </a:r>
            <a:r>
              <a:rPr lang="nb-NO" dirty="0" err="1"/>
              <a:t>konsumprisindekt</a:t>
            </a:r>
            <a:r>
              <a:rPr lang="nb-NO" dirty="0"/>
              <a:t>(</a:t>
            </a:r>
            <a:r>
              <a:rPr lang="nb-NO" dirty="0" err="1"/>
              <a:t>kpi</a:t>
            </a:r>
            <a:r>
              <a:rPr lang="nb-NO" dirty="0"/>
              <a:t>), og da er det viktig å også justere </a:t>
            </a:r>
            <a:r>
              <a:rPr lang="nb-NO" dirty="0" err="1"/>
              <a:t>inntekssiden</a:t>
            </a:r>
            <a:r>
              <a:rPr lang="nb-NO" dirty="0"/>
              <a:t>. (felleskostnader, leieinntekter, andre inntektskilder dere kan ha). Målet er ikke tjene penger, men ha en balansert forhold til inntekter </a:t>
            </a:r>
            <a:r>
              <a:rPr lang="nb-NO" dirty="0" err="1"/>
              <a:t>vs</a:t>
            </a:r>
            <a:r>
              <a:rPr lang="nb-NO" dirty="0"/>
              <a:t> kostnader. </a:t>
            </a:r>
          </a:p>
          <a:p>
            <a:r>
              <a:rPr lang="nb-NO" dirty="0"/>
              <a:t>Skal vi reforhandle noen av våre leverandøravtaler? </a:t>
            </a:r>
          </a:p>
          <a:p>
            <a:endParaRPr lang="nb-NO" dirty="0"/>
          </a:p>
          <a:p>
            <a:r>
              <a:rPr lang="nb-NO" dirty="0"/>
              <a:t>Høstperioden handler også om planlegge/starte eventuelle vedlikeholdsarbeid som står for dør. Legge inn kostnadene for dette og se på hvordan dere skal finansiere dette. Øke felleskostnader, ta opp lån etc.. HOT TIPS: se over vedlikeholdsplanen om dere har det.</a:t>
            </a:r>
          </a:p>
          <a:p>
            <a:endParaRPr lang="nb-NO" dirty="0"/>
          </a:p>
          <a:p>
            <a:r>
              <a:rPr lang="nb-NO" dirty="0"/>
              <a:t>Gjennomføre eventuelt høstdugnad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7</a:t>
            </a:fld>
            <a:endParaRPr lang="nb-NO"/>
          </a:p>
        </p:txBody>
      </p:sp>
    </p:spTree>
    <p:extLst>
      <p:ext uri="{BB962C8B-B14F-4D97-AF65-F5344CB8AC3E}">
        <p14:creationId xmlns:p14="http://schemas.microsoft.com/office/powerpoint/2010/main" val="2225050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Vinterstid er det vi kaller for </a:t>
            </a:r>
            <a:r>
              <a:rPr lang="nb-NO" dirty="0" err="1"/>
              <a:t>forbredelsestid</a:t>
            </a:r>
            <a:r>
              <a:rPr lang="nb-NO" dirty="0"/>
              <a:t>. Her som alle perioder må dere følge opp driften og økonomien. </a:t>
            </a:r>
          </a:p>
          <a:p>
            <a:r>
              <a:rPr lang="nb-NO" dirty="0"/>
              <a:t>Hovedfokuset her bør være på årsregnskapet og årsoppgjøret. I </a:t>
            </a:r>
            <a:r>
              <a:rPr lang="nb-NO" dirty="0" err="1"/>
              <a:t>Bonabo</a:t>
            </a:r>
            <a:r>
              <a:rPr lang="nb-NO" dirty="0"/>
              <a:t> finner dere rapporter som viser hvordan økonomien har vært i ulike perioder og for hele året. Dette gir en fin oversikt på hvordan året har gått. Er kostnader fordelt riktig, er det noe vi trenger hjelp med? </a:t>
            </a:r>
          </a:p>
          <a:p>
            <a:r>
              <a:rPr lang="nb-NO" dirty="0"/>
              <a:t>Denne tiden bør dere bruke tid på forberede årsmøte/generalforsamlingen som kommer. Er det saker styret skal informere om? Dette kan være alt fra hvordan året har gått og hva som kommer, regnskapsmessige spørsmål, leverandøravtaler dere skal endre, tilbud dere trenger forsamlingens mening og avstemning over?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8</a:t>
            </a:fld>
            <a:endParaRPr lang="nb-NO"/>
          </a:p>
        </p:txBody>
      </p:sp>
    </p:spTree>
    <p:extLst>
      <p:ext uri="{BB962C8B-B14F-4D97-AF65-F5344CB8AC3E}">
        <p14:creationId xmlns:p14="http://schemas.microsoft.com/office/powerpoint/2010/main" val="2665230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Vår er tiden mange gleder seg. Det skal gjennomføres årsmøte/generalforsamling. Både i budsjettperioden og her er styret i god dialog med rådgiveren for å gjennomføre møtene på en god og profesjonell måte. </a:t>
            </a:r>
          </a:p>
          <a:p>
            <a:r>
              <a:rPr lang="nb-NO" dirty="0"/>
              <a:t>Styret og rådgiver bør ha en god dialog sammen når det kommer til utsendelse av forhåndsvarsel, innkalling, diskutere saker som skal tas opp på møte, signere regnskap og </a:t>
            </a:r>
            <a:r>
              <a:rPr lang="nb-NO" dirty="0" err="1"/>
              <a:t>fullstendighetserklæring</a:t>
            </a:r>
            <a:r>
              <a:rPr lang="nb-NO" dirty="0"/>
              <a:t> osv.. Bruk oss for det det er verdt. Er dere godt forberedt vil også møte gjennomføres på en fin måte. </a:t>
            </a:r>
          </a:p>
          <a:p>
            <a:endParaRPr lang="nb-NO" dirty="0"/>
          </a:p>
          <a:p>
            <a:r>
              <a:rPr lang="nb-NO" dirty="0"/>
              <a:t>Dere skal også følge opp vedtak som er gjort på årsmøte/generalforsamling. Dette kan være innhente tilbud, takket ja til tilbud dere har fått flertall for, endre vedtekter osv.. Det kan også være å overlevere styrearbeidet på en oversiktlig og ryddig måte til nye styret. </a:t>
            </a:r>
          </a:p>
          <a:p>
            <a:endParaRPr lang="nb-NO" dirty="0"/>
          </a:p>
          <a:p>
            <a:r>
              <a:rPr lang="nb-NO" dirty="0"/>
              <a:t>Vårparten er også ofte en fin tid å starte vedlikeholdsarbeid og andre prosjekter som krever varmere vær. Arranger vårdugnad for å skape et godt bomiljø og ta vare på deres felles eiendom. </a:t>
            </a:r>
          </a:p>
        </p:txBody>
      </p:sp>
      <p:sp>
        <p:nvSpPr>
          <p:cNvPr id="4" name="Plassholder for lysbildenummer 3"/>
          <p:cNvSpPr>
            <a:spLocks noGrp="1"/>
          </p:cNvSpPr>
          <p:nvPr>
            <p:ph type="sldNum" sz="quarter" idx="5"/>
          </p:nvPr>
        </p:nvSpPr>
        <p:spPr/>
        <p:txBody>
          <a:bodyPr/>
          <a:lstStyle/>
          <a:p>
            <a:fld id="{A5A064CF-4FC8-FA40-8DA4-D78FE952D472}" type="slidenum">
              <a:rPr lang="nb-NO" smtClean="0"/>
              <a:t>9</a:t>
            </a:fld>
            <a:endParaRPr lang="nb-NO"/>
          </a:p>
        </p:txBody>
      </p:sp>
    </p:spTree>
    <p:extLst>
      <p:ext uri="{BB962C8B-B14F-4D97-AF65-F5344CB8AC3E}">
        <p14:creationId xmlns:p14="http://schemas.microsoft.com/office/powerpoint/2010/main" val="39226663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4E517655-3491-D049-9ADD-5F8D45B6F656}"/>
              </a:ext>
            </a:extLst>
          </p:cNvPr>
          <p:cNvSpPr>
            <a:spLocks noGrp="1"/>
          </p:cNvSpPr>
          <p:nvPr>
            <p:ph type="pic" sz="quarter" idx="13"/>
          </p:nvPr>
        </p:nvSpPr>
        <p:spPr>
          <a:xfrm>
            <a:off x="1" y="1"/>
            <a:ext cx="12192000" cy="6858000"/>
          </a:xfrm>
          <a:custGeom>
            <a:avLst/>
            <a:gdLst>
              <a:gd name="connsiteX0" fmla="*/ 9923999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589999 h 6858000"/>
              <a:gd name="connsiteX5" fmla="*/ 9923999 w 12192000"/>
              <a:gd name="connsiteY5" fmla="*/ 45899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9923999" y="0"/>
                </a:moveTo>
                <a:lnTo>
                  <a:pt x="12192000" y="0"/>
                </a:lnTo>
                <a:lnTo>
                  <a:pt x="12192000" y="6858000"/>
                </a:lnTo>
                <a:lnTo>
                  <a:pt x="0" y="6858000"/>
                </a:lnTo>
                <a:lnTo>
                  <a:pt x="0" y="4589999"/>
                </a:lnTo>
                <a:lnTo>
                  <a:pt x="9923999" y="4589999"/>
                </a:lnTo>
                <a:close/>
              </a:path>
            </a:pathLst>
          </a:custGeom>
          <a:solidFill>
            <a:schemeClr val="bg2"/>
          </a:solidFill>
        </p:spPr>
        <p:txBody>
          <a:bodyPr wrap="square" lIns="360000" tIns="360000" rIns="360000" bIns="360000" anchor="b" anchorCtr="0">
            <a:noAutofit/>
          </a:bodyPr>
          <a:lstStyle>
            <a:lvl1pPr marL="0" indent="0" algn="r">
              <a:buNone/>
              <a:defRPr sz="1600"/>
            </a:lvl1pPr>
          </a:lstStyle>
          <a:p>
            <a:r>
              <a:rPr lang="nb-NO"/>
              <a:t>Klikk på ikonet for å legge til et bilde</a:t>
            </a:r>
          </a:p>
        </p:txBody>
      </p:sp>
      <p:sp>
        <p:nvSpPr>
          <p:cNvPr id="2" name="Tittel 1">
            <a:extLst>
              <a:ext uri="{FF2B5EF4-FFF2-40B4-BE49-F238E27FC236}">
                <a16:creationId xmlns:a16="http://schemas.microsoft.com/office/drawing/2014/main" id="{BA7AA6D1-2482-A042-B7AB-5A045DFA8530}"/>
              </a:ext>
            </a:extLst>
          </p:cNvPr>
          <p:cNvSpPr>
            <a:spLocks noGrp="1"/>
          </p:cNvSpPr>
          <p:nvPr>
            <p:ph type="ctrTitle"/>
          </p:nvPr>
        </p:nvSpPr>
        <p:spPr>
          <a:xfrm>
            <a:off x="658812" y="1122363"/>
            <a:ext cx="8608933" cy="2133600"/>
          </a:xfrm>
        </p:spPr>
        <p:txBody>
          <a:bodyPr anchor="b">
            <a:normAutofit/>
          </a:bodyPr>
          <a:lstStyle>
            <a:lvl1pPr algn="l">
              <a:defRPr sz="4000">
                <a:solidFill>
                  <a:schemeClr val="accent5"/>
                </a:solidFill>
                <a:latin typeface="+mn-lt"/>
              </a:defRPr>
            </a:lvl1pPr>
          </a:lstStyle>
          <a:p>
            <a:r>
              <a:rPr lang="nb-NO"/>
              <a:t>Klikk for å redigere tittelstil</a:t>
            </a:r>
          </a:p>
        </p:txBody>
      </p:sp>
      <p:sp>
        <p:nvSpPr>
          <p:cNvPr id="3" name="Undertittel 2">
            <a:extLst>
              <a:ext uri="{FF2B5EF4-FFF2-40B4-BE49-F238E27FC236}">
                <a16:creationId xmlns:a16="http://schemas.microsoft.com/office/drawing/2014/main" id="{F50FF48B-5EDC-EF4A-9720-4CA87BDAF1FC}"/>
              </a:ext>
            </a:extLst>
          </p:cNvPr>
          <p:cNvSpPr>
            <a:spLocks noGrp="1"/>
          </p:cNvSpPr>
          <p:nvPr>
            <p:ph type="subTitle" idx="1"/>
          </p:nvPr>
        </p:nvSpPr>
        <p:spPr>
          <a:xfrm>
            <a:off x="658812" y="3602038"/>
            <a:ext cx="8608933" cy="930205"/>
          </a:xfrm>
        </p:spPr>
        <p:txBody>
          <a:bodyPr>
            <a:normAutofit/>
          </a:bodyPr>
          <a:lstStyle>
            <a:lvl1pPr marL="0" indent="0" algn="l">
              <a:lnSpc>
                <a:spcPct val="100000"/>
              </a:lnSpc>
              <a:spcBef>
                <a:spcPts val="0"/>
              </a:spcBef>
              <a:buNone/>
              <a:defRPr sz="18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pic>
        <p:nvPicPr>
          <p:cNvPr id="19" name="Bilde 18">
            <a:extLst>
              <a:ext uri="{FF2B5EF4-FFF2-40B4-BE49-F238E27FC236}">
                <a16:creationId xmlns:a16="http://schemas.microsoft.com/office/drawing/2014/main" id="{7939EAD9-B6A3-354C-A37F-A4E8489C6C48}"/>
              </a:ext>
            </a:extLst>
          </p:cNvPr>
          <p:cNvPicPr>
            <a:picLocks noChangeAspect="1"/>
          </p:cNvPicPr>
          <p:nvPr userDrawn="1"/>
        </p:nvPicPr>
        <p:blipFill>
          <a:blip r:embed="rId2"/>
          <a:stretch>
            <a:fillRect/>
          </a:stretch>
        </p:blipFill>
        <p:spPr>
          <a:xfrm>
            <a:off x="658812" y="517775"/>
            <a:ext cx="712578" cy="360000"/>
          </a:xfrm>
          <a:prstGeom prst="rect">
            <a:avLst/>
          </a:prstGeom>
        </p:spPr>
      </p:pic>
      <p:grpSp>
        <p:nvGrpSpPr>
          <p:cNvPr id="12" name="Gruppe 11">
            <a:extLst>
              <a:ext uri="{FF2B5EF4-FFF2-40B4-BE49-F238E27FC236}">
                <a16:creationId xmlns:a16="http://schemas.microsoft.com/office/drawing/2014/main" id="{205F1C1A-89A6-A040-9DCF-E013BCD56D71}"/>
              </a:ext>
            </a:extLst>
          </p:cNvPr>
          <p:cNvGrpSpPr/>
          <p:nvPr userDrawn="1"/>
        </p:nvGrpSpPr>
        <p:grpSpPr>
          <a:xfrm rot="16200000">
            <a:off x="9555171" y="-2751269"/>
            <a:ext cx="548094" cy="4725563"/>
            <a:chOff x="12303125" y="0"/>
            <a:chExt cx="548094" cy="4725563"/>
          </a:xfrm>
        </p:grpSpPr>
        <p:sp>
          <p:nvSpPr>
            <p:cNvPr id="13" name="Rektangel 12">
              <a:extLst>
                <a:ext uri="{FF2B5EF4-FFF2-40B4-BE49-F238E27FC236}">
                  <a16:creationId xmlns:a16="http://schemas.microsoft.com/office/drawing/2014/main" id="{AFC9A8A7-3137-A241-9A1D-BB025FB06EE0}"/>
                </a:ext>
              </a:extLst>
            </p:cNvPr>
            <p:cNvSpPr/>
            <p:nvPr userDrawn="1"/>
          </p:nvSpPr>
          <p:spPr>
            <a:xfrm>
              <a:off x="12303125" y="0"/>
              <a:ext cx="548094" cy="4725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4" name="Gruppe 13">
              <a:extLst>
                <a:ext uri="{FF2B5EF4-FFF2-40B4-BE49-F238E27FC236}">
                  <a16:creationId xmlns:a16="http://schemas.microsoft.com/office/drawing/2014/main" id="{72FF78CD-8887-BD47-B3A7-09ACDB6610D1}"/>
                </a:ext>
              </a:extLst>
            </p:cNvPr>
            <p:cNvGrpSpPr/>
            <p:nvPr userDrawn="1"/>
          </p:nvGrpSpPr>
          <p:grpSpPr>
            <a:xfrm>
              <a:off x="12382526" y="81456"/>
              <a:ext cx="389292" cy="4560286"/>
              <a:chOff x="12365421" y="0"/>
              <a:chExt cx="252248" cy="2954909"/>
            </a:xfrm>
          </p:grpSpPr>
          <p:sp>
            <p:nvSpPr>
              <p:cNvPr id="15" name="Rektangel 14">
                <a:extLst>
                  <a:ext uri="{FF2B5EF4-FFF2-40B4-BE49-F238E27FC236}">
                    <a16:creationId xmlns:a16="http://schemas.microsoft.com/office/drawing/2014/main" id="{C2232762-F113-B14B-9AF7-FE2DAF987BDF}"/>
                  </a:ext>
                </a:extLst>
              </p:cNvPr>
              <p:cNvSpPr/>
              <p:nvPr userDrawn="1"/>
            </p:nvSpPr>
            <p:spPr>
              <a:xfrm rot="5400000">
                <a:off x="12365421" y="0"/>
                <a:ext cx="252248" cy="252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Rektangel 15">
                <a:extLst>
                  <a:ext uri="{FF2B5EF4-FFF2-40B4-BE49-F238E27FC236}">
                    <a16:creationId xmlns:a16="http://schemas.microsoft.com/office/drawing/2014/main" id="{047D7B6C-7613-D74E-84CC-3E73937771A0}"/>
                  </a:ext>
                </a:extLst>
              </p:cNvPr>
              <p:cNvSpPr/>
              <p:nvPr userDrawn="1"/>
            </p:nvSpPr>
            <p:spPr>
              <a:xfrm rot="5400000">
                <a:off x="12365421" y="337833"/>
                <a:ext cx="252248" cy="2522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Rektangel 17">
                <a:extLst>
                  <a:ext uri="{FF2B5EF4-FFF2-40B4-BE49-F238E27FC236}">
                    <a16:creationId xmlns:a16="http://schemas.microsoft.com/office/drawing/2014/main" id="{8CBF6C7A-C940-F844-9BBF-129DC8804BE9}"/>
                  </a:ext>
                </a:extLst>
              </p:cNvPr>
              <p:cNvSpPr/>
              <p:nvPr userDrawn="1"/>
            </p:nvSpPr>
            <p:spPr>
              <a:xfrm rot="5400000">
                <a:off x="12365421" y="675666"/>
                <a:ext cx="252248" cy="2522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0B851B97-E421-344B-A731-A3EFE2555160}"/>
                  </a:ext>
                </a:extLst>
              </p:cNvPr>
              <p:cNvSpPr/>
              <p:nvPr userDrawn="1"/>
            </p:nvSpPr>
            <p:spPr>
              <a:xfrm rot="5400000">
                <a:off x="12365421" y="1013499"/>
                <a:ext cx="252248" cy="2522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Rektangel 20">
                <a:extLst>
                  <a:ext uri="{FF2B5EF4-FFF2-40B4-BE49-F238E27FC236}">
                    <a16:creationId xmlns:a16="http://schemas.microsoft.com/office/drawing/2014/main" id="{958AF73B-6C25-F340-81A8-98D170D3E731}"/>
                  </a:ext>
                </a:extLst>
              </p:cNvPr>
              <p:cNvSpPr/>
              <p:nvPr userDrawn="1"/>
            </p:nvSpPr>
            <p:spPr>
              <a:xfrm rot="5400000">
                <a:off x="12365421" y="1351332"/>
                <a:ext cx="252248" cy="2522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Rektangel 21">
                <a:extLst>
                  <a:ext uri="{FF2B5EF4-FFF2-40B4-BE49-F238E27FC236}">
                    <a16:creationId xmlns:a16="http://schemas.microsoft.com/office/drawing/2014/main" id="{B95B3E20-9A0C-0D4F-98F4-4804A57C0BFD}"/>
                  </a:ext>
                </a:extLst>
              </p:cNvPr>
              <p:cNvSpPr/>
              <p:nvPr userDrawn="1"/>
            </p:nvSpPr>
            <p:spPr>
              <a:xfrm rot="5400000">
                <a:off x="12365421" y="1689165"/>
                <a:ext cx="252248" cy="2522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Rektangel 22">
                <a:extLst>
                  <a:ext uri="{FF2B5EF4-FFF2-40B4-BE49-F238E27FC236}">
                    <a16:creationId xmlns:a16="http://schemas.microsoft.com/office/drawing/2014/main" id="{736A5F1E-3FFE-D646-AB0E-73EF3EDC468B}"/>
                  </a:ext>
                </a:extLst>
              </p:cNvPr>
              <p:cNvSpPr/>
              <p:nvPr userDrawn="1"/>
            </p:nvSpPr>
            <p:spPr>
              <a:xfrm rot="5400000">
                <a:off x="12365421" y="2026998"/>
                <a:ext cx="252248" cy="252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23">
                <a:extLst>
                  <a:ext uri="{FF2B5EF4-FFF2-40B4-BE49-F238E27FC236}">
                    <a16:creationId xmlns:a16="http://schemas.microsoft.com/office/drawing/2014/main" id="{06784E33-2A08-7C41-A250-C844E9D5FDCB}"/>
                  </a:ext>
                </a:extLst>
              </p:cNvPr>
              <p:cNvSpPr/>
              <p:nvPr userDrawn="1"/>
            </p:nvSpPr>
            <p:spPr>
              <a:xfrm rot="5400000">
                <a:off x="12365421" y="2364831"/>
                <a:ext cx="252248" cy="252248"/>
              </a:xfrm>
              <a:prstGeom prst="rect">
                <a:avLst/>
              </a:prstGeom>
              <a:solidFill>
                <a:srgbClr val="F5F2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0A0BB735-80B7-0240-B398-FD88797A4C20}"/>
                  </a:ext>
                </a:extLst>
              </p:cNvPr>
              <p:cNvSpPr/>
              <p:nvPr userDrawn="1"/>
            </p:nvSpPr>
            <p:spPr>
              <a:xfrm rot="5400000">
                <a:off x="12365421" y="2702661"/>
                <a:ext cx="252248" cy="252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sp>
        <p:nvSpPr>
          <p:cNvPr id="27" name="TekstSylinder 26">
            <a:extLst>
              <a:ext uri="{FF2B5EF4-FFF2-40B4-BE49-F238E27FC236}">
                <a16:creationId xmlns:a16="http://schemas.microsoft.com/office/drawing/2014/main" id="{47C0C35F-F96B-504D-BACA-3B78703FCE1E}"/>
              </a:ext>
            </a:extLst>
          </p:cNvPr>
          <p:cNvSpPr txBox="1"/>
          <p:nvPr userDrawn="1"/>
        </p:nvSpPr>
        <p:spPr>
          <a:xfrm>
            <a:off x="-1" y="-315884"/>
            <a:ext cx="1679171" cy="246221"/>
          </a:xfrm>
          <a:prstGeom prst="rect">
            <a:avLst/>
          </a:prstGeom>
          <a:noFill/>
        </p:spPr>
        <p:txBody>
          <a:bodyPr wrap="square" rtlCol="0">
            <a:spAutoFit/>
          </a:bodyPr>
          <a:lstStyle/>
          <a:p>
            <a:r>
              <a:rPr lang="nb-NO" sz="1000"/>
              <a:t>USBL 2019</a:t>
            </a:r>
          </a:p>
        </p:txBody>
      </p:sp>
      <p:sp>
        <p:nvSpPr>
          <p:cNvPr id="4" name="Plassholder for dato 3">
            <a:extLst>
              <a:ext uri="{FF2B5EF4-FFF2-40B4-BE49-F238E27FC236}">
                <a16:creationId xmlns:a16="http://schemas.microsoft.com/office/drawing/2014/main" id="{F64B04CF-E290-874B-9848-85224F325A84}"/>
              </a:ext>
            </a:extLst>
          </p:cNvPr>
          <p:cNvSpPr>
            <a:spLocks noGrp="1"/>
          </p:cNvSpPr>
          <p:nvPr>
            <p:ph type="dt" sz="half" idx="14"/>
          </p:nvPr>
        </p:nvSpPr>
        <p:spPr>
          <a:xfrm rot="16200000">
            <a:off x="8587146" y="676590"/>
            <a:ext cx="2015999" cy="662820"/>
          </a:xfrm>
        </p:spPr>
        <p:txBody>
          <a:bodyPr/>
          <a:lstStyle>
            <a:lvl1pPr>
              <a:defRPr>
                <a:solidFill>
                  <a:schemeClr val="bg2"/>
                </a:solidFill>
              </a:defRPr>
            </a:lvl1pPr>
          </a:lstStyle>
          <a:p>
            <a:fld id="{A70B2DDB-D1A4-604B-AC1A-892AD2DA08EC}" type="datetime5">
              <a:rPr lang="nb-NO" smtClean="0"/>
              <a:pPr/>
              <a:t>9. jun. 2026</a:t>
            </a:fld>
            <a:endParaRPr lang="nb-NO"/>
          </a:p>
        </p:txBody>
      </p:sp>
      <p:sp>
        <p:nvSpPr>
          <p:cNvPr id="5" name="Plassholder for bunntekst 4">
            <a:extLst>
              <a:ext uri="{FF2B5EF4-FFF2-40B4-BE49-F238E27FC236}">
                <a16:creationId xmlns:a16="http://schemas.microsoft.com/office/drawing/2014/main" id="{BE125DF4-3B80-A341-8D31-B212473B2990}"/>
              </a:ext>
            </a:extLst>
          </p:cNvPr>
          <p:cNvSpPr>
            <a:spLocks noGrp="1"/>
          </p:cNvSpPr>
          <p:nvPr>
            <p:ph type="ftr" sz="quarter" idx="15"/>
          </p:nvPr>
        </p:nvSpPr>
        <p:spPr>
          <a:xfrm>
            <a:off x="4038600" y="9277969"/>
            <a:ext cx="4114800" cy="365125"/>
          </a:xfrm>
        </p:spPr>
        <p:txBody>
          <a:bodyPr/>
          <a:lstStyle/>
          <a:p>
            <a:endParaRPr lang="nb-NO"/>
          </a:p>
        </p:txBody>
      </p:sp>
      <p:sp>
        <p:nvSpPr>
          <p:cNvPr id="6" name="Plassholder for lysbildenummer 5">
            <a:extLst>
              <a:ext uri="{FF2B5EF4-FFF2-40B4-BE49-F238E27FC236}">
                <a16:creationId xmlns:a16="http://schemas.microsoft.com/office/drawing/2014/main" id="{A630C33D-4669-8C41-B1EA-DCB3E3077BC4}"/>
              </a:ext>
            </a:extLst>
          </p:cNvPr>
          <p:cNvSpPr>
            <a:spLocks noGrp="1"/>
          </p:cNvSpPr>
          <p:nvPr>
            <p:ph type="sldNum" sz="quarter" idx="16"/>
          </p:nvPr>
        </p:nvSpPr>
        <p:spPr>
          <a:xfrm>
            <a:off x="16692911" y="7699"/>
            <a:ext cx="1543050" cy="655121"/>
          </a:xfrm>
        </p:spPr>
        <p:txBody>
          <a:bodyPr/>
          <a:lstStyle/>
          <a:p>
            <a:r>
              <a:rPr lang="nb-NO"/>
              <a:t>Side </a:t>
            </a:r>
            <a:fld id="{24833A04-2833-464E-B488-160BABDBA08A}" type="slidenum">
              <a:rPr lang="nb-NO" smtClean="0"/>
              <a:pPr/>
              <a:t>‹#›</a:t>
            </a:fld>
            <a:endParaRPr lang="nb-NO"/>
          </a:p>
        </p:txBody>
      </p:sp>
    </p:spTree>
    <p:extLst>
      <p:ext uri="{BB962C8B-B14F-4D97-AF65-F5344CB8AC3E}">
        <p14:creationId xmlns:p14="http://schemas.microsoft.com/office/powerpoint/2010/main" val="178307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loverskrift">
    <p:bg>
      <p:bgPr>
        <a:solidFill>
          <a:schemeClr val="accent1"/>
        </a:solidFill>
        <a:effectLst/>
      </p:bgPr>
    </p:bg>
    <p:spTree>
      <p:nvGrpSpPr>
        <p:cNvPr id="1" name=""/>
        <p:cNvGrpSpPr/>
        <p:nvPr/>
      </p:nvGrpSpPr>
      <p:grpSpPr>
        <a:xfrm>
          <a:off x="0" y="0"/>
          <a:ext cx="0" cy="0"/>
          <a:chOff x="0" y="0"/>
          <a:chExt cx="0" cy="0"/>
        </a:xfrm>
      </p:grpSpPr>
      <p:grpSp>
        <p:nvGrpSpPr>
          <p:cNvPr id="7" name="Gruppe 6">
            <a:extLst>
              <a:ext uri="{FF2B5EF4-FFF2-40B4-BE49-F238E27FC236}">
                <a16:creationId xmlns:a16="http://schemas.microsoft.com/office/drawing/2014/main" id="{04631413-2660-264D-8A0B-910B234D6DF0}"/>
              </a:ext>
            </a:extLst>
          </p:cNvPr>
          <p:cNvGrpSpPr/>
          <p:nvPr userDrawn="1"/>
        </p:nvGrpSpPr>
        <p:grpSpPr>
          <a:xfrm rot="10800000">
            <a:off x="6096000" y="0"/>
            <a:ext cx="6096000" cy="6858000"/>
            <a:chOff x="5334000" y="-857250"/>
            <a:chExt cx="6858000" cy="7715250"/>
          </a:xfrm>
        </p:grpSpPr>
        <p:sp>
          <p:nvSpPr>
            <p:cNvPr id="8" name="Rektangel 7">
              <a:extLst>
                <a:ext uri="{FF2B5EF4-FFF2-40B4-BE49-F238E27FC236}">
                  <a16:creationId xmlns:a16="http://schemas.microsoft.com/office/drawing/2014/main" id="{8154B956-2C7D-4A4C-8F4C-BEBD6F4E0340}"/>
                </a:ext>
              </a:extLst>
            </p:cNvPr>
            <p:cNvSpPr/>
            <p:nvPr userDrawn="1"/>
          </p:nvSpPr>
          <p:spPr>
            <a:xfrm>
              <a:off x="9924000" y="-857250"/>
              <a:ext cx="2268000" cy="77152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extLst>
                <a:ext uri="{FF2B5EF4-FFF2-40B4-BE49-F238E27FC236}">
                  <a16:creationId xmlns:a16="http://schemas.microsoft.com/office/drawing/2014/main" id="{59499A83-4B80-1C47-99C3-A58A6B4087B8}"/>
                </a:ext>
              </a:extLst>
            </p:cNvPr>
            <p:cNvSpPr/>
            <p:nvPr userDrawn="1"/>
          </p:nvSpPr>
          <p:spPr>
            <a:xfrm rot="16200000">
              <a:off x="7629000" y="2295000"/>
              <a:ext cx="226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2" name="Tittel 1">
            <a:extLst>
              <a:ext uri="{FF2B5EF4-FFF2-40B4-BE49-F238E27FC236}">
                <a16:creationId xmlns:a16="http://schemas.microsoft.com/office/drawing/2014/main" id="{FFBAA16F-069C-E44A-A691-119596D6ACD7}"/>
              </a:ext>
            </a:extLst>
          </p:cNvPr>
          <p:cNvSpPr>
            <a:spLocks noGrp="1"/>
          </p:cNvSpPr>
          <p:nvPr>
            <p:ph type="title"/>
          </p:nvPr>
        </p:nvSpPr>
        <p:spPr>
          <a:xfrm>
            <a:off x="658811" y="1932877"/>
            <a:ext cx="4778373" cy="2052541"/>
          </a:xfrm>
        </p:spPr>
        <p:txBody>
          <a:bodyPr anchor="t" anchorCtr="0">
            <a:normAutofit/>
          </a:bodyPr>
          <a:lstStyle>
            <a:lvl1pPr>
              <a:defRPr sz="4000">
                <a:solidFill>
                  <a:schemeClr val="accent5"/>
                </a:solidFill>
                <a:latin typeface="+mj-lt"/>
              </a:defRPr>
            </a:lvl1pPr>
          </a:lstStyle>
          <a:p>
            <a:r>
              <a:rPr lang="nb-NO"/>
              <a:t>Klikk for å redigere tittelstil</a:t>
            </a:r>
          </a:p>
        </p:txBody>
      </p:sp>
      <p:sp>
        <p:nvSpPr>
          <p:cNvPr id="3" name="Plassholder for tekst 2">
            <a:extLst>
              <a:ext uri="{FF2B5EF4-FFF2-40B4-BE49-F238E27FC236}">
                <a16:creationId xmlns:a16="http://schemas.microsoft.com/office/drawing/2014/main" id="{792490FC-F768-C245-8643-71D42FCC4A1F}"/>
              </a:ext>
            </a:extLst>
          </p:cNvPr>
          <p:cNvSpPr>
            <a:spLocks noGrp="1"/>
          </p:cNvSpPr>
          <p:nvPr>
            <p:ph type="body" idx="1"/>
          </p:nvPr>
        </p:nvSpPr>
        <p:spPr>
          <a:xfrm>
            <a:off x="658811" y="3986134"/>
            <a:ext cx="4778373" cy="1500187"/>
          </a:xfrm>
        </p:spPr>
        <p:txBody>
          <a:bodyPr>
            <a:normAutofit/>
          </a:bodyPr>
          <a:lstStyle>
            <a:lvl1pPr marL="0" indent="0">
              <a:lnSpc>
                <a:spcPct val="100000"/>
              </a:lnSpc>
              <a:buNone/>
              <a:defRPr sz="180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2" name="Plassholder for bilde 11">
            <a:extLst>
              <a:ext uri="{FF2B5EF4-FFF2-40B4-BE49-F238E27FC236}">
                <a16:creationId xmlns:a16="http://schemas.microsoft.com/office/drawing/2014/main" id="{96D0C241-C32C-3541-856A-20776B13E0BE}"/>
              </a:ext>
            </a:extLst>
          </p:cNvPr>
          <p:cNvSpPr>
            <a:spLocks noGrp="1"/>
          </p:cNvSpPr>
          <p:nvPr>
            <p:ph type="pic" sz="quarter" idx="13"/>
          </p:nvPr>
        </p:nvSpPr>
        <p:spPr>
          <a:xfrm>
            <a:off x="8112000" y="2016124"/>
            <a:ext cx="4080000" cy="4841876"/>
          </a:xfrm>
          <a:solidFill>
            <a:schemeClr val="accent2"/>
          </a:solidFill>
        </p:spPr>
        <p:txBody>
          <a:bodyPr lIns="360000" tIns="360000" rIns="360000" bIns="360000">
            <a:normAutofit/>
          </a:bodyPr>
          <a:lstStyle>
            <a:lvl1pPr marL="0" indent="0" algn="l">
              <a:buNone/>
              <a:defRPr sz="1800"/>
            </a:lvl1pPr>
          </a:lstStyle>
          <a:p>
            <a:r>
              <a:rPr lang="nb-NO"/>
              <a:t>Klikk på ikonet for å legge til et bilde</a:t>
            </a:r>
          </a:p>
        </p:txBody>
      </p:sp>
      <p:pic>
        <p:nvPicPr>
          <p:cNvPr id="16" name="Bilde 15">
            <a:extLst>
              <a:ext uri="{FF2B5EF4-FFF2-40B4-BE49-F238E27FC236}">
                <a16:creationId xmlns:a16="http://schemas.microsoft.com/office/drawing/2014/main" id="{82B984B2-C2EA-8D42-9278-BD070214B455}"/>
              </a:ext>
            </a:extLst>
          </p:cNvPr>
          <p:cNvPicPr>
            <a:picLocks noChangeAspect="1"/>
          </p:cNvPicPr>
          <p:nvPr userDrawn="1"/>
        </p:nvPicPr>
        <p:blipFill>
          <a:blip r:embed="rId2"/>
          <a:stretch>
            <a:fillRect/>
          </a:stretch>
        </p:blipFill>
        <p:spPr>
          <a:xfrm>
            <a:off x="658812" y="517775"/>
            <a:ext cx="712578" cy="360000"/>
          </a:xfrm>
          <a:prstGeom prst="rect">
            <a:avLst/>
          </a:prstGeom>
        </p:spPr>
      </p:pic>
      <p:sp>
        <p:nvSpPr>
          <p:cNvPr id="10" name="Plassholder for dato 9">
            <a:extLst>
              <a:ext uri="{FF2B5EF4-FFF2-40B4-BE49-F238E27FC236}">
                <a16:creationId xmlns:a16="http://schemas.microsoft.com/office/drawing/2014/main" id="{A668DFF7-2704-D54B-AD9C-294C7D34B3E8}"/>
              </a:ext>
            </a:extLst>
          </p:cNvPr>
          <p:cNvSpPr>
            <a:spLocks noGrp="1"/>
          </p:cNvSpPr>
          <p:nvPr>
            <p:ph type="dt" sz="half" idx="14"/>
          </p:nvPr>
        </p:nvSpPr>
        <p:spPr/>
        <p:txBody>
          <a:bodyPr/>
          <a:lstStyle/>
          <a:p>
            <a:fld id="{A70B2DDB-D1A4-604B-AC1A-892AD2DA08EC}" type="datetime5">
              <a:rPr lang="nb-NO" smtClean="0"/>
              <a:pPr/>
              <a:t>9. jun. 2026</a:t>
            </a:fld>
            <a:endParaRPr lang="nb-NO"/>
          </a:p>
        </p:txBody>
      </p:sp>
      <p:sp>
        <p:nvSpPr>
          <p:cNvPr id="11" name="Plassholder for bunntekst 10">
            <a:extLst>
              <a:ext uri="{FF2B5EF4-FFF2-40B4-BE49-F238E27FC236}">
                <a16:creationId xmlns:a16="http://schemas.microsoft.com/office/drawing/2014/main" id="{3332D05B-5687-A240-B0F4-333D7D1E8238}"/>
              </a:ext>
            </a:extLst>
          </p:cNvPr>
          <p:cNvSpPr>
            <a:spLocks noGrp="1"/>
          </p:cNvSpPr>
          <p:nvPr>
            <p:ph type="ftr" sz="quarter" idx="15"/>
          </p:nvPr>
        </p:nvSpPr>
        <p:spPr>
          <a:xfrm>
            <a:off x="4038600" y="9348028"/>
            <a:ext cx="4114800" cy="365125"/>
          </a:xfrm>
        </p:spPr>
        <p:txBody>
          <a:bodyPr/>
          <a:lstStyle/>
          <a:p>
            <a:endParaRPr lang="nb-NO"/>
          </a:p>
        </p:txBody>
      </p:sp>
      <p:sp>
        <p:nvSpPr>
          <p:cNvPr id="17" name="Plassholder for lysbildenummer 16">
            <a:extLst>
              <a:ext uri="{FF2B5EF4-FFF2-40B4-BE49-F238E27FC236}">
                <a16:creationId xmlns:a16="http://schemas.microsoft.com/office/drawing/2014/main" id="{51A7C311-BD12-AD4D-968E-BC3A2896F026}"/>
              </a:ext>
            </a:extLst>
          </p:cNvPr>
          <p:cNvSpPr>
            <a:spLocks noGrp="1"/>
          </p:cNvSpPr>
          <p:nvPr>
            <p:ph type="sldNum" sz="quarter" idx="16"/>
          </p:nvPr>
        </p:nvSpPr>
        <p:spPr>
          <a:xfrm>
            <a:off x="13964624" y="7699"/>
            <a:ext cx="1738539" cy="655121"/>
          </a:xfrm>
        </p:spPr>
        <p:txBody>
          <a:bodyPr/>
          <a:lstStyle/>
          <a:p>
            <a:pPr algn="r"/>
            <a:r>
              <a:rPr lang="nb-NO"/>
              <a:t>Side </a:t>
            </a:r>
            <a:fld id="{24833A04-2833-464E-B488-160BABDBA08A}" type="slidenum">
              <a:rPr lang="nb-NO" smtClean="0"/>
              <a:pPr algn="r"/>
              <a:t>‹#›</a:t>
            </a:fld>
            <a:endParaRPr lang="nb-NO"/>
          </a:p>
        </p:txBody>
      </p:sp>
    </p:spTree>
    <p:extLst>
      <p:ext uri="{BB962C8B-B14F-4D97-AF65-F5344CB8AC3E}">
        <p14:creationId xmlns:p14="http://schemas.microsoft.com/office/powerpoint/2010/main" val="1631068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ning">
    <p:bg>
      <p:bgPr>
        <a:solidFill>
          <a:schemeClr val="accent1"/>
        </a:solidFill>
        <a:effectLst/>
      </p:bgPr>
    </p:bg>
    <p:spTree>
      <p:nvGrpSpPr>
        <p:cNvPr id="1" name=""/>
        <p:cNvGrpSpPr/>
        <p:nvPr/>
      </p:nvGrpSpPr>
      <p:grpSpPr>
        <a:xfrm>
          <a:off x="0" y="0"/>
          <a:ext cx="0" cy="0"/>
          <a:chOff x="0" y="0"/>
          <a:chExt cx="0" cy="0"/>
        </a:xfrm>
      </p:grpSpPr>
      <p:grpSp>
        <p:nvGrpSpPr>
          <p:cNvPr id="7" name="Gruppe 6">
            <a:extLst>
              <a:ext uri="{FF2B5EF4-FFF2-40B4-BE49-F238E27FC236}">
                <a16:creationId xmlns:a16="http://schemas.microsoft.com/office/drawing/2014/main" id="{04631413-2660-264D-8A0B-910B234D6DF0}"/>
              </a:ext>
            </a:extLst>
          </p:cNvPr>
          <p:cNvGrpSpPr/>
          <p:nvPr userDrawn="1"/>
        </p:nvGrpSpPr>
        <p:grpSpPr>
          <a:xfrm>
            <a:off x="6096000" y="0"/>
            <a:ext cx="6096000" cy="6858000"/>
            <a:chOff x="5334000" y="-857250"/>
            <a:chExt cx="6858000" cy="7715250"/>
          </a:xfrm>
        </p:grpSpPr>
        <p:sp>
          <p:nvSpPr>
            <p:cNvPr id="8" name="Rektangel 7">
              <a:extLst>
                <a:ext uri="{FF2B5EF4-FFF2-40B4-BE49-F238E27FC236}">
                  <a16:creationId xmlns:a16="http://schemas.microsoft.com/office/drawing/2014/main" id="{8154B956-2C7D-4A4C-8F4C-BEBD6F4E0340}"/>
                </a:ext>
              </a:extLst>
            </p:cNvPr>
            <p:cNvSpPr/>
            <p:nvPr userDrawn="1"/>
          </p:nvSpPr>
          <p:spPr>
            <a:xfrm>
              <a:off x="9924000" y="-857250"/>
              <a:ext cx="2268000" cy="77152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extLst>
                <a:ext uri="{FF2B5EF4-FFF2-40B4-BE49-F238E27FC236}">
                  <a16:creationId xmlns:a16="http://schemas.microsoft.com/office/drawing/2014/main" id="{59499A83-4B80-1C47-99C3-A58A6B4087B8}"/>
                </a:ext>
              </a:extLst>
            </p:cNvPr>
            <p:cNvSpPr/>
            <p:nvPr userDrawn="1"/>
          </p:nvSpPr>
          <p:spPr>
            <a:xfrm rot="16200000">
              <a:off x="7629000" y="2295000"/>
              <a:ext cx="226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2" name="Tittel 1">
            <a:extLst>
              <a:ext uri="{FF2B5EF4-FFF2-40B4-BE49-F238E27FC236}">
                <a16:creationId xmlns:a16="http://schemas.microsoft.com/office/drawing/2014/main" id="{FFBAA16F-069C-E44A-A691-119596D6ACD7}"/>
              </a:ext>
            </a:extLst>
          </p:cNvPr>
          <p:cNvSpPr>
            <a:spLocks noGrp="1"/>
          </p:cNvSpPr>
          <p:nvPr>
            <p:ph type="title"/>
          </p:nvPr>
        </p:nvSpPr>
        <p:spPr>
          <a:xfrm>
            <a:off x="658812" y="1123199"/>
            <a:ext cx="4766622" cy="2765309"/>
          </a:xfrm>
        </p:spPr>
        <p:txBody>
          <a:bodyPr anchor="b">
            <a:normAutofit/>
          </a:bodyPr>
          <a:lstStyle>
            <a:lvl1pPr>
              <a:defRPr sz="4000">
                <a:solidFill>
                  <a:schemeClr val="accent5"/>
                </a:solidFill>
                <a:latin typeface="+mj-lt"/>
              </a:defRPr>
            </a:lvl1pPr>
          </a:lstStyle>
          <a:p>
            <a:r>
              <a:rPr lang="nb-NO"/>
              <a:t>Klikk for å redigere tittelstil</a:t>
            </a:r>
          </a:p>
        </p:txBody>
      </p:sp>
      <p:sp>
        <p:nvSpPr>
          <p:cNvPr id="3" name="Plassholder for tekst 2">
            <a:extLst>
              <a:ext uri="{FF2B5EF4-FFF2-40B4-BE49-F238E27FC236}">
                <a16:creationId xmlns:a16="http://schemas.microsoft.com/office/drawing/2014/main" id="{792490FC-F768-C245-8643-71D42FCC4A1F}"/>
              </a:ext>
            </a:extLst>
          </p:cNvPr>
          <p:cNvSpPr>
            <a:spLocks noGrp="1"/>
          </p:cNvSpPr>
          <p:nvPr>
            <p:ph type="body" idx="1"/>
          </p:nvPr>
        </p:nvSpPr>
        <p:spPr>
          <a:xfrm>
            <a:off x="658812" y="3888509"/>
            <a:ext cx="4766622" cy="953368"/>
          </a:xfrm>
        </p:spPr>
        <p:txBody>
          <a:bodyPr anchor="b" anchorCtr="0">
            <a:normAutofit/>
          </a:bodyPr>
          <a:lstStyle>
            <a:lvl1pPr marL="0" indent="0">
              <a:buNone/>
              <a:defRPr sz="180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2" name="Plassholder for bilde 11">
            <a:extLst>
              <a:ext uri="{FF2B5EF4-FFF2-40B4-BE49-F238E27FC236}">
                <a16:creationId xmlns:a16="http://schemas.microsoft.com/office/drawing/2014/main" id="{96D0C241-C32C-3541-856A-20776B13E0BE}"/>
              </a:ext>
            </a:extLst>
          </p:cNvPr>
          <p:cNvSpPr>
            <a:spLocks noGrp="1"/>
          </p:cNvSpPr>
          <p:nvPr>
            <p:ph type="pic" sz="quarter" idx="13"/>
          </p:nvPr>
        </p:nvSpPr>
        <p:spPr>
          <a:xfrm>
            <a:off x="6096000" y="0"/>
            <a:ext cx="4080000" cy="4841876"/>
          </a:xfrm>
          <a:solidFill>
            <a:schemeClr val="bg1"/>
          </a:solidFill>
        </p:spPr>
        <p:txBody>
          <a:bodyPr lIns="360000" tIns="360000" rIns="360000" bIns="360000">
            <a:normAutofit/>
          </a:bodyPr>
          <a:lstStyle>
            <a:lvl1pPr marL="0" indent="0" algn="l">
              <a:buNone/>
              <a:defRPr sz="1800"/>
            </a:lvl1pPr>
          </a:lstStyle>
          <a:p>
            <a:r>
              <a:rPr lang="nb-NO"/>
              <a:t>Klikk på ikonet for å legge til et bilde</a:t>
            </a:r>
          </a:p>
        </p:txBody>
      </p:sp>
      <p:sp>
        <p:nvSpPr>
          <p:cNvPr id="11" name="Plassholder for dato 10">
            <a:extLst>
              <a:ext uri="{FF2B5EF4-FFF2-40B4-BE49-F238E27FC236}">
                <a16:creationId xmlns:a16="http://schemas.microsoft.com/office/drawing/2014/main" id="{CEB3529C-31E6-E443-B5A6-75E9CB392D7E}"/>
              </a:ext>
            </a:extLst>
          </p:cNvPr>
          <p:cNvSpPr>
            <a:spLocks noGrp="1"/>
          </p:cNvSpPr>
          <p:nvPr>
            <p:ph type="dt" sz="half" idx="14"/>
          </p:nvPr>
        </p:nvSpPr>
        <p:spPr/>
        <p:txBody>
          <a:bodyPr/>
          <a:lstStyle>
            <a:lvl1pPr>
              <a:defRPr>
                <a:solidFill>
                  <a:schemeClr val="accent6"/>
                </a:solidFill>
              </a:defRPr>
            </a:lvl1pPr>
          </a:lstStyle>
          <a:p>
            <a:fld id="{678EB9D4-D296-BD4F-95AB-DD70C29916E9}" type="datetime5">
              <a:rPr lang="nb-NO" smtClean="0"/>
              <a:t>9. jun. 2026</a:t>
            </a:fld>
            <a:endParaRPr lang="nb-NO"/>
          </a:p>
        </p:txBody>
      </p:sp>
      <p:sp>
        <p:nvSpPr>
          <p:cNvPr id="13" name="Plassholder for bunntekst 12">
            <a:extLst>
              <a:ext uri="{FF2B5EF4-FFF2-40B4-BE49-F238E27FC236}">
                <a16:creationId xmlns:a16="http://schemas.microsoft.com/office/drawing/2014/main" id="{1FDDE412-4991-7849-8C35-CB93A1C73710}"/>
              </a:ext>
            </a:extLst>
          </p:cNvPr>
          <p:cNvSpPr>
            <a:spLocks noGrp="1"/>
          </p:cNvSpPr>
          <p:nvPr>
            <p:ph type="ftr" sz="quarter" idx="15"/>
          </p:nvPr>
        </p:nvSpPr>
        <p:spPr>
          <a:xfrm>
            <a:off x="4038600" y="8838493"/>
            <a:ext cx="4114800" cy="365125"/>
          </a:xfrm>
        </p:spPr>
        <p:txBody>
          <a:bodyPr/>
          <a:lstStyle/>
          <a:p>
            <a:endParaRPr lang="nb-NO"/>
          </a:p>
        </p:txBody>
      </p:sp>
      <p:sp>
        <p:nvSpPr>
          <p:cNvPr id="14" name="Plassholder for lysbildenummer 13">
            <a:extLst>
              <a:ext uri="{FF2B5EF4-FFF2-40B4-BE49-F238E27FC236}">
                <a16:creationId xmlns:a16="http://schemas.microsoft.com/office/drawing/2014/main" id="{AAD8DC02-3582-304C-AF88-8E6C387A96ED}"/>
              </a:ext>
            </a:extLst>
          </p:cNvPr>
          <p:cNvSpPr>
            <a:spLocks noGrp="1"/>
          </p:cNvSpPr>
          <p:nvPr>
            <p:ph type="sldNum" sz="quarter" idx="16"/>
          </p:nvPr>
        </p:nvSpPr>
        <p:spPr>
          <a:xfrm>
            <a:off x="14129085" y="7699"/>
            <a:ext cx="1543050" cy="655121"/>
          </a:xfrm>
        </p:spPr>
        <p:txBody>
          <a:bodyPr/>
          <a:lstStyle>
            <a:lvl1pPr>
              <a:defRPr>
                <a:solidFill>
                  <a:schemeClr val="accent6"/>
                </a:solidFill>
              </a:defRPr>
            </a:lvl1pPr>
          </a:lstStyle>
          <a:p>
            <a:r>
              <a:rPr lang="nb-NO"/>
              <a:t>Side </a:t>
            </a:r>
            <a:fld id="{24833A04-2833-464E-B488-160BABDBA08A}" type="slidenum">
              <a:rPr lang="nb-NO" smtClean="0"/>
              <a:pPr/>
              <a:t>‹#›</a:t>
            </a:fld>
            <a:endParaRPr lang="nb-NO"/>
          </a:p>
        </p:txBody>
      </p:sp>
      <p:pic>
        <p:nvPicPr>
          <p:cNvPr id="15" name="Bilde 14">
            <a:extLst>
              <a:ext uri="{FF2B5EF4-FFF2-40B4-BE49-F238E27FC236}">
                <a16:creationId xmlns:a16="http://schemas.microsoft.com/office/drawing/2014/main" id="{1EA7921D-CCB7-9F4D-9BDC-24D4ADE77BDE}"/>
              </a:ext>
            </a:extLst>
          </p:cNvPr>
          <p:cNvPicPr>
            <a:picLocks noChangeAspect="1"/>
          </p:cNvPicPr>
          <p:nvPr userDrawn="1"/>
        </p:nvPicPr>
        <p:blipFill>
          <a:blip r:embed="rId2"/>
          <a:stretch>
            <a:fillRect/>
          </a:stretch>
        </p:blipFill>
        <p:spPr>
          <a:xfrm>
            <a:off x="658812" y="517775"/>
            <a:ext cx="712578" cy="360000"/>
          </a:xfrm>
          <a:prstGeom prst="rect">
            <a:avLst/>
          </a:prstGeom>
        </p:spPr>
      </p:pic>
    </p:spTree>
    <p:extLst>
      <p:ext uri="{BB962C8B-B14F-4D97-AF65-F5344CB8AC3E}">
        <p14:creationId xmlns:p14="http://schemas.microsoft.com/office/powerpoint/2010/main" val="12857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Plassholder for tekst 13">
            <a:extLst>
              <a:ext uri="{FF2B5EF4-FFF2-40B4-BE49-F238E27FC236}">
                <a16:creationId xmlns:a16="http://schemas.microsoft.com/office/drawing/2014/main" id="{945646F4-0473-AF44-93C0-A739A9F23AFA}"/>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5"/>
                </a:solidFill>
              </a:defRPr>
            </a:lvl1pPr>
          </a:lstStyle>
          <a:p>
            <a:r>
              <a:rPr lang="nb-NO"/>
              <a:t>Klikk for å redigere tittelstil</a:t>
            </a:r>
          </a:p>
        </p:txBody>
      </p:sp>
    </p:spTree>
    <p:extLst>
      <p:ext uri="{BB962C8B-B14F-4D97-AF65-F5344CB8AC3E}">
        <p14:creationId xmlns:p14="http://schemas.microsoft.com/office/powerpoint/2010/main" val="369286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Plassholder for tekst 13">
            <a:extLst>
              <a:ext uri="{FF2B5EF4-FFF2-40B4-BE49-F238E27FC236}">
                <a16:creationId xmlns:a16="http://schemas.microsoft.com/office/drawing/2014/main" id="{945646F4-0473-AF44-93C0-A739A9F23AFA}"/>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5"/>
                </a:solidFill>
              </a:defRPr>
            </a:lvl1pPr>
          </a:lstStyle>
          <a:p>
            <a:r>
              <a:rPr lang="nb-NO"/>
              <a:t>Klikk for å redigere tittelstil</a:t>
            </a:r>
          </a:p>
        </p:txBody>
      </p:sp>
    </p:spTree>
    <p:extLst>
      <p:ext uri="{BB962C8B-B14F-4D97-AF65-F5344CB8AC3E}">
        <p14:creationId xmlns:p14="http://schemas.microsoft.com/office/powerpoint/2010/main" val="2378894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9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Plassholder for tekst 13">
            <a:extLst>
              <a:ext uri="{FF2B5EF4-FFF2-40B4-BE49-F238E27FC236}">
                <a16:creationId xmlns:a16="http://schemas.microsoft.com/office/drawing/2014/main" id="{945646F4-0473-AF44-93C0-A739A9F23AFA}"/>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5"/>
                </a:solidFill>
              </a:defRPr>
            </a:lvl1pPr>
          </a:lstStyle>
          <a:p>
            <a:r>
              <a:rPr lang="nb-NO"/>
              <a:t>Klikk for å redigere tittelstil</a:t>
            </a:r>
          </a:p>
        </p:txBody>
      </p:sp>
    </p:spTree>
    <p:extLst>
      <p:ext uri="{BB962C8B-B14F-4D97-AF65-F5344CB8AC3E}">
        <p14:creationId xmlns:p14="http://schemas.microsoft.com/office/powerpoint/2010/main" val="13829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Plassholder for tekst 13">
            <a:extLst>
              <a:ext uri="{FF2B5EF4-FFF2-40B4-BE49-F238E27FC236}">
                <a16:creationId xmlns:a16="http://schemas.microsoft.com/office/drawing/2014/main" id="{945646F4-0473-AF44-93C0-A739A9F23AFA}"/>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5"/>
                </a:solidFill>
              </a:defRPr>
            </a:lvl1pPr>
          </a:lstStyle>
          <a:p>
            <a:r>
              <a:rPr lang="nb-NO"/>
              <a:t>Klikk for å redigere tittelstil</a:t>
            </a:r>
          </a:p>
        </p:txBody>
      </p:sp>
    </p:spTree>
    <p:extLst>
      <p:ext uri="{BB962C8B-B14F-4D97-AF65-F5344CB8AC3E}">
        <p14:creationId xmlns:p14="http://schemas.microsoft.com/office/powerpoint/2010/main" val="347129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7699"/>
            <a:ext cx="122561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Plassholder for tekst 13">
            <a:extLst>
              <a:ext uri="{FF2B5EF4-FFF2-40B4-BE49-F238E27FC236}">
                <a16:creationId xmlns:a16="http://schemas.microsoft.com/office/drawing/2014/main" id="{945646F4-0473-AF44-93C0-A739A9F23AFA}"/>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1"/>
                </a:solidFill>
              </a:defRPr>
            </a:lvl1pPr>
          </a:lstStyle>
          <a:p>
            <a:r>
              <a:rPr lang="nb-NO"/>
              <a:t>Klikk for å redigere tittelstil</a:t>
            </a:r>
          </a:p>
        </p:txBody>
      </p:sp>
    </p:spTree>
    <p:extLst>
      <p:ext uri="{BB962C8B-B14F-4D97-AF65-F5344CB8AC3E}">
        <p14:creationId xmlns:p14="http://schemas.microsoft.com/office/powerpoint/2010/main" val="91109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7699"/>
            <a:ext cx="1225616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2">
                  <a:lumMod val="90000"/>
                </a:schemeClr>
              </a:solidFill>
            </a:endParaRP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2"/>
                </a:solidFill>
              </a:defRPr>
            </a:lvl1pPr>
          </a:lstStyle>
          <a:p>
            <a:r>
              <a:rPr lang="nb-NO"/>
              <a:t>Klikk for å redigere tittelstil</a:t>
            </a:r>
          </a:p>
        </p:txBody>
      </p:sp>
      <p:pic>
        <p:nvPicPr>
          <p:cNvPr id="3" name="Bilde 2">
            <a:extLst>
              <a:ext uri="{FF2B5EF4-FFF2-40B4-BE49-F238E27FC236}">
                <a16:creationId xmlns:a16="http://schemas.microsoft.com/office/drawing/2014/main" id="{9E716F6D-5C48-B77B-2DDC-C1CF482F0ED2}"/>
              </a:ext>
            </a:extLst>
          </p:cNvPr>
          <p:cNvPicPr>
            <a:picLocks noChangeAspect="1"/>
          </p:cNvPicPr>
          <p:nvPr userDrawn="1"/>
        </p:nvPicPr>
        <p:blipFill>
          <a:blip r:embed="rId2"/>
          <a:stretch>
            <a:fillRect/>
          </a:stretch>
        </p:blipFill>
        <p:spPr>
          <a:xfrm>
            <a:off x="11556339" y="6433566"/>
            <a:ext cx="417986" cy="210692"/>
          </a:xfrm>
          <a:prstGeom prst="rect">
            <a:avLst/>
          </a:prstGeom>
        </p:spPr>
      </p:pic>
    </p:spTree>
    <p:extLst>
      <p:ext uri="{BB962C8B-B14F-4D97-AF65-F5344CB8AC3E}">
        <p14:creationId xmlns:p14="http://schemas.microsoft.com/office/powerpoint/2010/main" val="2612029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8_Bare bilde">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2" name="Rektangel 1">
            <a:extLst>
              <a:ext uri="{FF2B5EF4-FFF2-40B4-BE49-F238E27FC236}">
                <a16:creationId xmlns:a16="http://schemas.microsoft.com/office/drawing/2014/main" id="{D9C16A33-715E-1246-857F-4D312F324E58}"/>
              </a:ext>
            </a:extLst>
          </p:cNvPr>
          <p:cNvSpPr/>
          <p:nvPr userDrawn="1"/>
        </p:nvSpPr>
        <p:spPr>
          <a:xfrm>
            <a:off x="0" y="7699"/>
            <a:ext cx="12256168"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2">
                  <a:lumMod val="90000"/>
                </a:schemeClr>
              </a:solidFill>
            </a:endParaRPr>
          </a:p>
        </p:txBody>
      </p:sp>
      <p:sp>
        <p:nvSpPr>
          <p:cNvPr id="8" name="Title 1">
            <a:extLst>
              <a:ext uri="{FF2B5EF4-FFF2-40B4-BE49-F238E27FC236}">
                <a16:creationId xmlns:a16="http://schemas.microsoft.com/office/drawing/2014/main" id="{FE82F5F0-3850-A843-AD86-7F8B01F878FF}"/>
              </a:ext>
            </a:extLst>
          </p:cNvPr>
          <p:cNvSpPr>
            <a:spLocks noGrp="1"/>
          </p:cNvSpPr>
          <p:nvPr>
            <p:ph type="title"/>
          </p:nvPr>
        </p:nvSpPr>
        <p:spPr>
          <a:xfrm>
            <a:off x="2250040" y="2766218"/>
            <a:ext cx="7937710" cy="1325563"/>
          </a:xfrm>
        </p:spPr>
        <p:txBody>
          <a:bodyPr/>
          <a:lstStyle>
            <a:lvl1pPr algn="ctr">
              <a:defRPr>
                <a:solidFill>
                  <a:schemeClr val="accent1"/>
                </a:solidFill>
              </a:defRPr>
            </a:lvl1pPr>
          </a:lstStyle>
          <a:p>
            <a:r>
              <a:rPr lang="nb-NO"/>
              <a:t>Klikk for å redigere tittelstil</a:t>
            </a:r>
          </a:p>
        </p:txBody>
      </p:sp>
      <p:pic>
        <p:nvPicPr>
          <p:cNvPr id="3" name="Bilde 2">
            <a:extLst>
              <a:ext uri="{FF2B5EF4-FFF2-40B4-BE49-F238E27FC236}">
                <a16:creationId xmlns:a16="http://schemas.microsoft.com/office/drawing/2014/main" id="{9E716F6D-5C48-B77B-2DDC-C1CF482F0ED2}"/>
              </a:ext>
            </a:extLst>
          </p:cNvPr>
          <p:cNvPicPr>
            <a:picLocks noChangeAspect="1"/>
          </p:cNvPicPr>
          <p:nvPr userDrawn="1"/>
        </p:nvPicPr>
        <p:blipFill>
          <a:blip r:embed="rId2"/>
          <a:stretch>
            <a:fillRect/>
          </a:stretch>
        </p:blipFill>
        <p:spPr>
          <a:xfrm>
            <a:off x="11556339" y="6433566"/>
            <a:ext cx="417986" cy="210692"/>
          </a:xfrm>
          <a:prstGeom prst="rect">
            <a:avLst/>
          </a:prstGeom>
        </p:spPr>
      </p:pic>
    </p:spTree>
    <p:extLst>
      <p:ext uri="{BB962C8B-B14F-4D97-AF65-F5344CB8AC3E}">
        <p14:creationId xmlns:p14="http://schemas.microsoft.com/office/powerpoint/2010/main" val="250219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54AE01-D3D0-384F-8A33-274EA1353CA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FED3983-D68A-6F49-8C97-623A53109E0A}"/>
              </a:ext>
            </a:extLst>
          </p:cNvPr>
          <p:cNvSpPr>
            <a:spLocks noGrp="1"/>
          </p:cNvSpPr>
          <p:nvPr>
            <p:ph idx="1"/>
          </p:nvPr>
        </p:nvSpPr>
        <p:spPr/>
        <p:txBody>
          <a:bodyPr/>
          <a:lstStyle>
            <a:lvl1pPr marL="252000" indent="-252000">
              <a:buClr>
                <a:schemeClr val="accent1"/>
              </a:buClr>
              <a:buFont typeface="Arial" panose="020B0604020202020204" pitchFamily="34" charset="0"/>
              <a:buChar char="•"/>
              <a:defRPr>
                <a:solidFill>
                  <a:schemeClr val="tx1"/>
                </a:solidFill>
              </a:defRPr>
            </a:lvl1pPr>
            <a:lvl2pPr>
              <a:defRPr>
                <a:solidFill>
                  <a:schemeClr val="tx1"/>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3" name="Plassholder for dato 12">
            <a:extLst>
              <a:ext uri="{FF2B5EF4-FFF2-40B4-BE49-F238E27FC236}">
                <a16:creationId xmlns:a16="http://schemas.microsoft.com/office/drawing/2014/main" id="{E3900494-03A1-0944-A2CB-E535ECD929B7}"/>
              </a:ext>
            </a:extLst>
          </p:cNvPr>
          <p:cNvSpPr>
            <a:spLocks noGrp="1"/>
          </p:cNvSpPr>
          <p:nvPr>
            <p:ph type="dt" sz="half" idx="10"/>
          </p:nvPr>
        </p:nvSpPr>
        <p:spPr/>
        <p:txBody>
          <a:bodyPr/>
          <a:lstStyle/>
          <a:p>
            <a:fld id="{A70B2DDB-D1A4-604B-AC1A-892AD2DA08EC}" type="datetime5">
              <a:rPr lang="nb-NO" smtClean="0"/>
              <a:pPr/>
              <a:t>9. jun. 2026</a:t>
            </a:fld>
            <a:endParaRPr lang="nb-NO"/>
          </a:p>
        </p:txBody>
      </p:sp>
      <p:sp>
        <p:nvSpPr>
          <p:cNvPr id="14" name="Plassholder for bunntekst 13">
            <a:extLst>
              <a:ext uri="{FF2B5EF4-FFF2-40B4-BE49-F238E27FC236}">
                <a16:creationId xmlns:a16="http://schemas.microsoft.com/office/drawing/2014/main" id="{794447D2-82E3-8648-A222-E05C1E6B106A}"/>
              </a:ext>
            </a:extLst>
          </p:cNvPr>
          <p:cNvSpPr>
            <a:spLocks noGrp="1"/>
          </p:cNvSpPr>
          <p:nvPr>
            <p:ph type="ftr" sz="quarter" idx="11"/>
          </p:nvPr>
        </p:nvSpPr>
        <p:spPr/>
        <p:txBody>
          <a:bodyPr/>
          <a:lstStyle/>
          <a:p>
            <a:endParaRPr lang="nb-NO"/>
          </a:p>
        </p:txBody>
      </p:sp>
      <p:sp>
        <p:nvSpPr>
          <p:cNvPr id="15" name="Plassholder for lysbildenummer 14">
            <a:extLst>
              <a:ext uri="{FF2B5EF4-FFF2-40B4-BE49-F238E27FC236}">
                <a16:creationId xmlns:a16="http://schemas.microsoft.com/office/drawing/2014/main" id="{118C53FF-7AA0-B041-9CA6-A1053192DD6C}"/>
              </a:ext>
            </a:extLst>
          </p:cNvPr>
          <p:cNvSpPr>
            <a:spLocks noGrp="1"/>
          </p:cNvSpPr>
          <p:nvPr>
            <p:ph type="sldNum" sz="quarter" idx="12"/>
          </p:nvPr>
        </p:nvSpPr>
        <p:spPr/>
        <p:txBody>
          <a:bodyPr/>
          <a:lstStyle/>
          <a:p>
            <a:r>
              <a:rPr lang="nb-NO"/>
              <a:t>Side </a:t>
            </a:r>
            <a:fld id="{24833A04-2833-464E-B488-160BABDBA08A}" type="slidenum">
              <a:rPr lang="nb-NO" smtClean="0"/>
              <a:pPr/>
              <a:t>‹#›</a:t>
            </a:fld>
            <a:endParaRPr lang="nb-NO"/>
          </a:p>
        </p:txBody>
      </p:sp>
    </p:spTree>
    <p:extLst>
      <p:ext uri="{BB962C8B-B14F-4D97-AF65-F5344CB8AC3E}">
        <p14:creationId xmlns:p14="http://schemas.microsoft.com/office/powerpoint/2010/main" val="425819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6E7E592-BE47-F148-8F85-8D285653997D}"/>
              </a:ext>
            </a:extLst>
          </p:cNvPr>
          <p:cNvSpPr>
            <a:spLocks noGrp="1"/>
          </p:cNvSpPr>
          <p:nvPr>
            <p:ph sz="half" idx="1"/>
          </p:nvPr>
        </p:nvSpPr>
        <p:spPr>
          <a:xfrm>
            <a:off x="658809" y="1980000"/>
            <a:ext cx="5040000" cy="42207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AF6CB61B-344E-1840-B6FF-C53A89F171DA}"/>
              </a:ext>
            </a:extLst>
          </p:cNvPr>
          <p:cNvSpPr>
            <a:spLocks noGrp="1"/>
          </p:cNvSpPr>
          <p:nvPr>
            <p:ph sz="half" idx="2"/>
          </p:nvPr>
        </p:nvSpPr>
        <p:spPr>
          <a:xfrm>
            <a:off x="6096000" y="1980000"/>
            <a:ext cx="5040000" cy="42207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Plassholder for dato 7">
            <a:extLst>
              <a:ext uri="{FF2B5EF4-FFF2-40B4-BE49-F238E27FC236}">
                <a16:creationId xmlns:a16="http://schemas.microsoft.com/office/drawing/2014/main" id="{DDFE6226-D343-7143-9D59-3803DAF02D72}"/>
              </a:ext>
            </a:extLst>
          </p:cNvPr>
          <p:cNvSpPr>
            <a:spLocks noGrp="1"/>
          </p:cNvSpPr>
          <p:nvPr>
            <p:ph type="dt" sz="half" idx="10"/>
          </p:nvPr>
        </p:nvSpPr>
        <p:spPr/>
        <p:txBody>
          <a:bodyPr/>
          <a:lstStyle/>
          <a:p>
            <a:fld id="{0CBE365E-5F96-EE46-AF58-4DC24333303E}" type="datetime5">
              <a:rPr lang="nb-NO" smtClean="0"/>
              <a:t>9. jun. 2026</a:t>
            </a:fld>
            <a:endParaRPr lang="nb-NO"/>
          </a:p>
        </p:txBody>
      </p:sp>
      <p:sp>
        <p:nvSpPr>
          <p:cNvPr id="9" name="Plassholder for bunntekst 8">
            <a:extLst>
              <a:ext uri="{FF2B5EF4-FFF2-40B4-BE49-F238E27FC236}">
                <a16:creationId xmlns:a16="http://schemas.microsoft.com/office/drawing/2014/main" id="{81B8C82E-05AD-4145-8C63-B45A17943A9F}"/>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37A87F5C-4002-2C4F-821F-76871DCD63CA}"/>
              </a:ext>
            </a:extLst>
          </p:cNvPr>
          <p:cNvSpPr>
            <a:spLocks noGrp="1"/>
          </p:cNvSpPr>
          <p:nvPr>
            <p:ph type="sldNum" sz="quarter" idx="12"/>
          </p:nvPr>
        </p:nvSpPr>
        <p:spPr/>
        <p:txBody>
          <a:bodyPr/>
          <a:lstStyle/>
          <a:p>
            <a:r>
              <a:rPr lang="nb-NO"/>
              <a:t>Side </a:t>
            </a:r>
            <a:fld id="{24833A04-2833-464E-B488-160BABDBA08A}" type="slidenum">
              <a:rPr lang="nb-NO" smtClean="0"/>
              <a:pPr/>
              <a:t>‹#›</a:t>
            </a:fld>
            <a:endParaRPr lang="nb-NO"/>
          </a:p>
        </p:txBody>
      </p:sp>
      <p:sp>
        <p:nvSpPr>
          <p:cNvPr id="11" name="Tittel 10">
            <a:extLst>
              <a:ext uri="{FF2B5EF4-FFF2-40B4-BE49-F238E27FC236}">
                <a16:creationId xmlns:a16="http://schemas.microsoft.com/office/drawing/2014/main" id="{30ECE887-BF7F-B349-A282-8635F976B8A5}"/>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6093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nholdsdeler bilde">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6E7E592-BE47-F148-8F85-8D285653997D}"/>
              </a:ext>
            </a:extLst>
          </p:cNvPr>
          <p:cNvSpPr>
            <a:spLocks noGrp="1"/>
          </p:cNvSpPr>
          <p:nvPr>
            <p:ph sz="half" idx="1"/>
          </p:nvPr>
        </p:nvSpPr>
        <p:spPr>
          <a:xfrm>
            <a:off x="658809" y="1980000"/>
            <a:ext cx="5040000" cy="42207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bilde 8">
            <a:extLst>
              <a:ext uri="{FF2B5EF4-FFF2-40B4-BE49-F238E27FC236}">
                <a16:creationId xmlns:a16="http://schemas.microsoft.com/office/drawing/2014/main" id="{6D5D4676-2AB2-1F4B-8264-82D3F4606055}"/>
              </a:ext>
            </a:extLst>
          </p:cNvPr>
          <p:cNvSpPr>
            <a:spLocks noGrp="1"/>
          </p:cNvSpPr>
          <p:nvPr>
            <p:ph type="pic" sz="quarter" idx="13"/>
          </p:nvPr>
        </p:nvSpPr>
        <p:spPr>
          <a:xfrm>
            <a:off x="6096000" y="665163"/>
            <a:ext cx="5432425" cy="5432400"/>
          </a:xfrm>
        </p:spPr>
        <p:txBody>
          <a:bodyPr lIns="360000" tIns="360000" rIns="360000" bIns="360000">
            <a:normAutofit/>
          </a:bodyPr>
          <a:lstStyle>
            <a:lvl1pPr marL="0" indent="0">
              <a:buNone/>
              <a:defRPr sz="1600"/>
            </a:lvl1pPr>
          </a:lstStyle>
          <a:p>
            <a:r>
              <a:rPr lang="nb-NO"/>
              <a:t>Klikk på ikonet for å legge til et bilde</a:t>
            </a:r>
          </a:p>
        </p:txBody>
      </p:sp>
      <p:sp>
        <p:nvSpPr>
          <p:cNvPr id="10" name="Plassholder for dato 9">
            <a:extLst>
              <a:ext uri="{FF2B5EF4-FFF2-40B4-BE49-F238E27FC236}">
                <a16:creationId xmlns:a16="http://schemas.microsoft.com/office/drawing/2014/main" id="{55251452-167E-E645-8AC3-A33720DB88AB}"/>
              </a:ext>
            </a:extLst>
          </p:cNvPr>
          <p:cNvSpPr>
            <a:spLocks noGrp="1"/>
          </p:cNvSpPr>
          <p:nvPr>
            <p:ph type="dt" sz="half" idx="14"/>
          </p:nvPr>
        </p:nvSpPr>
        <p:spPr/>
        <p:txBody>
          <a:bodyPr/>
          <a:lstStyle/>
          <a:p>
            <a:fld id="{94F8B4D4-A057-B64A-B601-0FE502EB990C}" type="datetime5">
              <a:rPr lang="nb-NO" smtClean="0"/>
              <a:t>9. jun. 2026</a:t>
            </a:fld>
            <a:endParaRPr lang="nb-NO"/>
          </a:p>
        </p:txBody>
      </p:sp>
      <p:sp>
        <p:nvSpPr>
          <p:cNvPr id="11" name="Plassholder for bunntekst 10">
            <a:extLst>
              <a:ext uri="{FF2B5EF4-FFF2-40B4-BE49-F238E27FC236}">
                <a16:creationId xmlns:a16="http://schemas.microsoft.com/office/drawing/2014/main" id="{9EFF97A2-133A-E445-8476-A6292E09BBB0}"/>
              </a:ext>
            </a:extLst>
          </p:cNvPr>
          <p:cNvSpPr>
            <a:spLocks noGrp="1"/>
          </p:cNvSpPr>
          <p:nvPr>
            <p:ph type="ftr" sz="quarter" idx="15"/>
          </p:nvPr>
        </p:nvSpPr>
        <p:spPr/>
        <p:txBody>
          <a:bodyPr/>
          <a:lstStyle/>
          <a:p>
            <a:endParaRPr lang="nb-NO"/>
          </a:p>
        </p:txBody>
      </p:sp>
      <p:sp>
        <p:nvSpPr>
          <p:cNvPr id="12" name="Plassholder for lysbildenummer 11">
            <a:extLst>
              <a:ext uri="{FF2B5EF4-FFF2-40B4-BE49-F238E27FC236}">
                <a16:creationId xmlns:a16="http://schemas.microsoft.com/office/drawing/2014/main" id="{A9E7C8EB-16EB-2940-8A56-BBF815EE7995}"/>
              </a:ext>
            </a:extLst>
          </p:cNvPr>
          <p:cNvSpPr>
            <a:spLocks noGrp="1"/>
          </p:cNvSpPr>
          <p:nvPr>
            <p:ph type="sldNum" sz="quarter" idx="16"/>
          </p:nvPr>
        </p:nvSpPr>
        <p:spPr/>
        <p:txBody>
          <a:bodyPr/>
          <a:lstStyle/>
          <a:p>
            <a:r>
              <a:rPr lang="nb-NO"/>
              <a:t>Side </a:t>
            </a:r>
            <a:fld id="{24833A04-2833-464E-B488-160BABDBA08A}" type="slidenum">
              <a:rPr lang="nb-NO" smtClean="0"/>
              <a:pPr/>
              <a:t>‹#›</a:t>
            </a:fld>
            <a:endParaRPr lang="nb-NO"/>
          </a:p>
        </p:txBody>
      </p:sp>
      <p:sp>
        <p:nvSpPr>
          <p:cNvPr id="13" name="Tittel 12">
            <a:extLst>
              <a:ext uri="{FF2B5EF4-FFF2-40B4-BE49-F238E27FC236}">
                <a16:creationId xmlns:a16="http://schemas.microsoft.com/office/drawing/2014/main" id="{B8E33A95-C47E-6043-9FCD-C3F2E78C50E8}"/>
              </a:ext>
            </a:extLst>
          </p:cNvPr>
          <p:cNvSpPr>
            <a:spLocks noGrp="1"/>
          </p:cNvSpPr>
          <p:nvPr>
            <p:ph type="title"/>
          </p:nvPr>
        </p:nvSpPr>
        <p:spPr>
          <a:xfrm>
            <a:off x="658814" y="666934"/>
            <a:ext cx="5039996" cy="1325563"/>
          </a:xfrm>
        </p:spPr>
        <p:txBody>
          <a:bodyPr/>
          <a:lstStyle/>
          <a:p>
            <a:r>
              <a:rPr lang="nb-NO"/>
              <a:t>Klikk for å redigere tittelstil</a:t>
            </a:r>
          </a:p>
        </p:txBody>
      </p:sp>
    </p:spTree>
    <p:extLst>
      <p:ext uri="{BB962C8B-B14F-4D97-AF65-F5344CB8AC3E}">
        <p14:creationId xmlns:p14="http://schemas.microsoft.com/office/powerpoint/2010/main" val="70469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14E427E2-E9F3-6543-B794-B11158D899E6}"/>
              </a:ext>
            </a:extLst>
          </p:cNvPr>
          <p:cNvSpPr>
            <a:spLocks noGrp="1"/>
          </p:cNvSpPr>
          <p:nvPr>
            <p:ph type="body" idx="1" hasCustomPrompt="1"/>
          </p:nvPr>
        </p:nvSpPr>
        <p:spPr>
          <a:xfrm>
            <a:off x="658813" y="1980000"/>
            <a:ext cx="5040000" cy="310527"/>
          </a:xfrm>
        </p:spPr>
        <p:txBody>
          <a:bodyPr anchor="t" anchorCtr="0">
            <a:normAutofit/>
          </a:bodyPr>
          <a:lstStyle>
            <a:lvl1pPr marL="0" indent="0">
              <a:buNone/>
              <a:defRPr sz="1600" b="0" cap="all" spc="150" baseline="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Kort tittel</a:t>
            </a:r>
          </a:p>
        </p:txBody>
      </p:sp>
      <p:sp>
        <p:nvSpPr>
          <p:cNvPr id="4" name="Plassholder for innhold 3">
            <a:extLst>
              <a:ext uri="{FF2B5EF4-FFF2-40B4-BE49-F238E27FC236}">
                <a16:creationId xmlns:a16="http://schemas.microsoft.com/office/drawing/2014/main" id="{8AC9D20E-6063-8B4D-AD1B-AE2937B7242B}"/>
              </a:ext>
            </a:extLst>
          </p:cNvPr>
          <p:cNvSpPr>
            <a:spLocks noGrp="1"/>
          </p:cNvSpPr>
          <p:nvPr>
            <p:ph sz="half" idx="2"/>
          </p:nvPr>
        </p:nvSpPr>
        <p:spPr>
          <a:xfrm>
            <a:off x="658813" y="2290527"/>
            <a:ext cx="5040000" cy="389913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BFA4D334-4B13-214A-BDAD-312C3401A7B2}"/>
              </a:ext>
            </a:extLst>
          </p:cNvPr>
          <p:cNvSpPr>
            <a:spLocks noGrp="1"/>
          </p:cNvSpPr>
          <p:nvPr>
            <p:ph type="body" sz="quarter" idx="3" hasCustomPrompt="1"/>
          </p:nvPr>
        </p:nvSpPr>
        <p:spPr>
          <a:xfrm>
            <a:off x="6096000" y="1980000"/>
            <a:ext cx="5040000" cy="310527"/>
          </a:xfrm>
        </p:spPr>
        <p:txBody>
          <a:bodyPr anchor="t" anchorCtr="0">
            <a:normAutofit/>
          </a:bodyPr>
          <a:lstStyle>
            <a:lvl1pPr marL="0" indent="0">
              <a:buNone/>
              <a:defRPr sz="1600" b="0" cap="all" spc="150" baseline="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kort tittel</a:t>
            </a:r>
          </a:p>
        </p:txBody>
      </p:sp>
      <p:sp>
        <p:nvSpPr>
          <p:cNvPr id="6" name="Plassholder for innhold 5">
            <a:extLst>
              <a:ext uri="{FF2B5EF4-FFF2-40B4-BE49-F238E27FC236}">
                <a16:creationId xmlns:a16="http://schemas.microsoft.com/office/drawing/2014/main" id="{93989A47-51C7-C749-9002-FFE77CA6D168}"/>
              </a:ext>
            </a:extLst>
          </p:cNvPr>
          <p:cNvSpPr>
            <a:spLocks noGrp="1"/>
          </p:cNvSpPr>
          <p:nvPr>
            <p:ph sz="quarter" idx="4"/>
          </p:nvPr>
        </p:nvSpPr>
        <p:spPr>
          <a:xfrm>
            <a:off x="6096000" y="2290527"/>
            <a:ext cx="5040000" cy="389913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Plassholder for dato 9">
            <a:extLst>
              <a:ext uri="{FF2B5EF4-FFF2-40B4-BE49-F238E27FC236}">
                <a16:creationId xmlns:a16="http://schemas.microsoft.com/office/drawing/2014/main" id="{7431094E-CBE1-F843-BC06-7F6F8ABAE6C7}"/>
              </a:ext>
            </a:extLst>
          </p:cNvPr>
          <p:cNvSpPr>
            <a:spLocks noGrp="1"/>
          </p:cNvSpPr>
          <p:nvPr>
            <p:ph type="dt" sz="half" idx="10"/>
          </p:nvPr>
        </p:nvSpPr>
        <p:spPr/>
        <p:txBody>
          <a:bodyPr/>
          <a:lstStyle/>
          <a:p>
            <a:fld id="{53049851-28C0-B242-9F1B-5F2B035E74F0}" type="datetime5">
              <a:rPr lang="nb-NO" smtClean="0"/>
              <a:t>9. jun. 2026</a:t>
            </a:fld>
            <a:endParaRPr lang="nb-NO"/>
          </a:p>
        </p:txBody>
      </p:sp>
      <p:sp>
        <p:nvSpPr>
          <p:cNvPr id="11" name="Plassholder for bunntekst 10">
            <a:extLst>
              <a:ext uri="{FF2B5EF4-FFF2-40B4-BE49-F238E27FC236}">
                <a16:creationId xmlns:a16="http://schemas.microsoft.com/office/drawing/2014/main" id="{BDABEE2C-6E49-8142-86CC-8B2F9843519D}"/>
              </a:ext>
            </a:extLst>
          </p:cNvPr>
          <p:cNvSpPr>
            <a:spLocks noGrp="1"/>
          </p:cNvSpPr>
          <p:nvPr>
            <p:ph type="ftr" sz="quarter" idx="11"/>
          </p:nvPr>
        </p:nvSpPr>
        <p:spPr/>
        <p:txBody>
          <a:bodyPr/>
          <a:lstStyle/>
          <a:p>
            <a:endParaRPr lang="nb-NO"/>
          </a:p>
        </p:txBody>
      </p:sp>
      <p:sp>
        <p:nvSpPr>
          <p:cNvPr id="12" name="Plassholder for lysbildenummer 11">
            <a:extLst>
              <a:ext uri="{FF2B5EF4-FFF2-40B4-BE49-F238E27FC236}">
                <a16:creationId xmlns:a16="http://schemas.microsoft.com/office/drawing/2014/main" id="{E73FD5D5-BF67-8B40-8095-58F32333ED4D}"/>
              </a:ext>
            </a:extLst>
          </p:cNvPr>
          <p:cNvSpPr>
            <a:spLocks noGrp="1"/>
          </p:cNvSpPr>
          <p:nvPr>
            <p:ph type="sldNum" sz="quarter" idx="12"/>
          </p:nvPr>
        </p:nvSpPr>
        <p:spPr/>
        <p:txBody>
          <a:bodyPr/>
          <a:lstStyle/>
          <a:p>
            <a:r>
              <a:rPr lang="nb-NO"/>
              <a:t>Side </a:t>
            </a:r>
            <a:fld id="{24833A04-2833-464E-B488-160BABDBA08A}" type="slidenum">
              <a:rPr lang="nb-NO" smtClean="0"/>
              <a:pPr/>
              <a:t>‹#›</a:t>
            </a:fld>
            <a:endParaRPr lang="nb-NO"/>
          </a:p>
        </p:txBody>
      </p:sp>
      <p:sp>
        <p:nvSpPr>
          <p:cNvPr id="14" name="Tittel 13">
            <a:extLst>
              <a:ext uri="{FF2B5EF4-FFF2-40B4-BE49-F238E27FC236}">
                <a16:creationId xmlns:a16="http://schemas.microsoft.com/office/drawing/2014/main" id="{FAEA6D62-DA86-4A4E-B8EC-2149DE9242BC}"/>
              </a:ext>
            </a:extLst>
          </p:cNvPr>
          <p:cNvSpPr>
            <a:spLocks noGrp="1"/>
          </p:cNvSpPr>
          <p:nvPr>
            <p:ph type="title"/>
          </p:nvPr>
        </p:nvSpPr>
        <p:spPr>
          <a:xfrm>
            <a:off x="658813" y="666934"/>
            <a:ext cx="9528937" cy="1325563"/>
          </a:xfrm>
        </p:spPr>
        <p:txBody>
          <a:bodyPr/>
          <a:lstStyle/>
          <a:p>
            <a:r>
              <a:rPr lang="nb-NO"/>
              <a:t>Klikk for å redigere tittelstil</a:t>
            </a:r>
          </a:p>
        </p:txBody>
      </p:sp>
    </p:spTree>
    <p:extLst>
      <p:ext uri="{BB962C8B-B14F-4D97-AF65-F5344CB8AC3E}">
        <p14:creationId xmlns:p14="http://schemas.microsoft.com/office/powerpoint/2010/main" val="426072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F4E04F-F29A-564C-B338-9F48FD1608D7}"/>
              </a:ext>
            </a:extLst>
          </p:cNvPr>
          <p:cNvSpPr>
            <a:spLocks noGrp="1"/>
          </p:cNvSpPr>
          <p:nvPr>
            <p:ph type="title"/>
          </p:nvPr>
        </p:nvSpPr>
        <p:spPr/>
        <p:txBody>
          <a:bodyPr/>
          <a:lstStyle/>
          <a:p>
            <a:r>
              <a:rPr lang="nb-NO"/>
              <a:t>Klikk for å redigere tittelstil</a:t>
            </a:r>
          </a:p>
        </p:txBody>
      </p:sp>
      <p:sp>
        <p:nvSpPr>
          <p:cNvPr id="6" name="Plassholder for dato 5">
            <a:extLst>
              <a:ext uri="{FF2B5EF4-FFF2-40B4-BE49-F238E27FC236}">
                <a16:creationId xmlns:a16="http://schemas.microsoft.com/office/drawing/2014/main" id="{5064F463-B632-6A4B-94F9-E7D3F4F7B2CA}"/>
              </a:ext>
            </a:extLst>
          </p:cNvPr>
          <p:cNvSpPr>
            <a:spLocks noGrp="1"/>
          </p:cNvSpPr>
          <p:nvPr>
            <p:ph type="dt" sz="half" idx="10"/>
          </p:nvPr>
        </p:nvSpPr>
        <p:spPr/>
        <p:txBody>
          <a:bodyPr/>
          <a:lstStyle/>
          <a:p>
            <a:fld id="{35F4A548-CE85-D945-B8F9-F1CBBE7BF8A6}" type="datetime5">
              <a:rPr lang="nb-NO" smtClean="0"/>
              <a:t>9. jun. 2026</a:t>
            </a:fld>
            <a:endParaRPr lang="nb-NO"/>
          </a:p>
        </p:txBody>
      </p:sp>
      <p:sp>
        <p:nvSpPr>
          <p:cNvPr id="7" name="Plassholder for bunntekst 6">
            <a:extLst>
              <a:ext uri="{FF2B5EF4-FFF2-40B4-BE49-F238E27FC236}">
                <a16:creationId xmlns:a16="http://schemas.microsoft.com/office/drawing/2014/main" id="{79453DFE-74AC-4E4C-BCF4-8C9CFB3AF17A}"/>
              </a:ext>
            </a:extLst>
          </p:cNvPr>
          <p:cNvSpPr>
            <a:spLocks noGrp="1"/>
          </p:cNvSpPr>
          <p:nvPr>
            <p:ph type="ftr" sz="quarter" idx="11"/>
          </p:nvPr>
        </p:nvSpPr>
        <p:spPr/>
        <p:txBody>
          <a:bodyPr/>
          <a:lstStyle/>
          <a:p>
            <a:endParaRPr lang="nb-NO"/>
          </a:p>
        </p:txBody>
      </p:sp>
      <p:sp>
        <p:nvSpPr>
          <p:cNvPr id="8" name="Plassholder for lysbildenummer 7">
            <a:extLst>
              <a:ext uri="{FF2B5EF4-FFF2-40B4-BE49-F238E27FC236}">
                <a16:creationId xmlns:a16="http://schemas.microsoft.com/office/drawing/2014/main" id="{693E3358-9C96-6449-8424-63CFABE7F5E6}"/>
              </a:ext>
            </a:extLst>
          </p:cNvPr>
          <p:cNvSpPr>
            <a:spLocks noGrp="1"/>
          </p:cNvSpPr>
          <p:nvPr>
            <p:ph type="sldNum" sz="quarter" idx="12"/>
          </p:nvPr>
        </p:nvSpPr>
        <p:spPr/>
        <p:txBody>
          <a:bodyPr/>
          <a:lstStyle/>
          <a:p>
            <a:r>
              <a:rPr lang="nb-NO"/>
              <a:t>Side </a:t>
            </a:r>
            <a:fld id="{24833A04-2833-464E-B488-160BABDBA08A}" type="slidenum">
              <a:rPr lang="nb-NO" smtClean="0"/>
              <a:pPr/>
              <a:t>‹#›</a:t>
            </a:fld>
            <a:endParaRPr lang="nb-NO"/>
          </a:p>
        </p:txBody>
      </p:sp>
    </p:spTree>
    <p:extLst>
      <p:ext uri="{BB962C8B-B14F-4D97-AF65-F5344CB8AC3E}">
        <p14:creationId xmlns:p14="http://schemas.microsoft.com/office/powerpoint/2010/main" val="68488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are bilde">
    <p:bg>
      <p:bgPr>
        <a:solidFill>
          <a:schemeClr val="bg2"/>
        </a:solidFill>
        <a:effectLst/>
      </p:bgPr>
    </p:bg>
    <p:spTree>
      <p:nvGrpSpPr>
        <p:cNvPr id="1" name=""/>
        <p:cNvGrpSpPr/>
        <p:nvPr/>
      </p:nvGrpSpPr>
      <p:grpSpPr>
        <a:xfrm>
          <a:off x="0" y="0"/>
          <a:ext cx="0" cy="0"/>
          <a:chOff x="0" y="0"/>
          <a:chExt cx="0" cy="0"/>
        </a:xfrm>
      </p:grpSpPr>
      <p:sp>
        <p:nvSpPr>
          <p:cNvPr id="15" name="Plassholder for bilde 14">
            <a:extLst>
              <a:ext uri="{FF2B5EF4-FFF2-40B4-BE49-F238E27FC236}">
                <a16:creationId xmlns:a16="http://schemas.microsoft.com/office/drawing/2014/main" id="{323EEEBC-3A35-9B4A-B268-F06FD4880190}"/>
              </a:ext>
            </a:extLst>
          </p:cNvPr>
          <p:cNvSpPr>
            <a:spLocks noGrp="1"/>
          </p:cNvSpPr>
          <p:nvPr>
            <p:ph type="pic" sz="quarter" idx="13"/>
          </p:nvPr>
        </p:nvSpPr>
        <p:spPr>
          <a:xfrm>
            <a:off x="0" y="0"/>
            <a:ext cx="12192000" cy="6858000"/>
          </a:xfrm>
          <a:custGeom>
            <a:avLst/>
            <a:gdLst>
              <a:gd name="connsiteX0" fmla="*/ 0 w 12192000"/>
              <a:gd name="connsiteY0" fmla="*/ 0 h 6858000"/>
              <a:gd name="connsiteX1" fmla="*/ 10187756 w 12192000"/>
              <a:gd name="connsiteY1" fmla="*/ 0 h 6858000"/>
              <a:gd name="connsiteX2" fmla="*/ 10187756 w 12192000"/>
              <a:gd name="connsiteY2" fmla="*/ 655123 h 6858000"/>
              <a:gd name="connsiteX3" fmla="*/ 11529180 w 12192000"/>
              <a:gd name="connsiteY3" fmla="*/ 655123 h 6858000"/>
              <a:gd name="connsiteX4" fmla="*/ 11529180 w 12192000"/>
              <a:gd name="connsiteY4" fmla="*/ 1996549 h 6858000"/>
              <a:gd name="connsiteX5" fmla="*/ 12192000 w 12192000"/>
              <a:gd name="connsiteY5" fmla="*/ 1996549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0187756" y="0"/>
                </a:lnTo>
                <a:lnTo>
                  <a:pt x="10187756" y="655123"/>
                </a:lnTo>
                <a:lnTo>
                  <a:pt x="11529180" y="655123"/>
                </a:lnTo>
                <a:lnTo>
                  <a:pt x="11529180" y="1996549"/>
                </a:lnTo>
                <a:lnTo>
                  <a:pt x="12192000" y="1996549"/>
                </a:lnTo>
                <a:lnTo>
                  <a:pt x="12192000" y="6858000"/>
                </a:lnTo>
                <a:lnTo>
                  <a:pt x="0" y="6858000"/>
                </a:lnTo>
                <a:close/>
              </a:path>
            </a:pathLst>
          </a:custGeom>
          <a:solidFill>
            <a:schemeClr val="bg1"/>
          </a:solidFill>
        </p:spPr>
        <p:txBody>
          <a:bodyPr wrap="square" lIns="360000" tIns="360000" rIns="360000" bIns="360000">
            <a:noAutofit/>
          </a:bodyPr>
          <a:lstStyle>
            <a:lvl1pPr marL="0" indent="0">
              <a:buNone/>
              <a:defRPr sz="1600"/>
            </a:lvl1pPr>
          </a:lstStyle>
          <a:p>
            <a:r>
              <a:rPr lang="nb-NO"/>
              <a:t>Klikk på ikonet for å legge til et bilde</a:t>
            </a:r>
          </a:p>
        </p:txBody>
      </p:sp>
      <p:sp>
        <p:nvSpPr>
          <p:cNvPr id="5" name="Plassholder for dato 4">
            <a:extLst>
              <a:ext uri="{FF2B5EF4-FFF2-40B4-BE49-F238E27FC236}">
                <a16:creationId xmlns:a16="http://schemas.microsoft.com/office/drawing/2014/main" id="{BE6EBF9E-930C-F447-B1BC-BC927CB162D9}"/>
              </a:ext>
            </a:extLst>
          </p:cNvPr>
          <p:cNvSpPr>
            <a:spLocks noGrp="1"/>
          </p:cNvSpPr>
          <p:nvPr>
            <p:ph type="dt" sz="half" idx="14"/>
          </p:nvPr>
        </p:nvSpPr>
        <p:spPr/>
        <p:txBody>
          <a:bodyPr/>
          <a:lstStyle>
            <a:lvl1pPr>
              <a:defRPr>
                <a:solidFill>
                  <a:schemeClr val="accent2"/>
                </a:solidFill>
              </a:defRPr>
            </a:lvl1pPr>
          </a:lstStyle>
          <a:p>
            <a:fld id="{A70B2DDB-D1A4-604B-AC1A-892AD2DA08EC}" type="datetime5">
              <a:rPr lang="nb-NO" smtClean="0"/>
              <a:pPr/>
              <a:t>9. jun. 2026</a:t>
            </a:fld>
            <a:endParaRPr lang="nb-NO"/>
          </a:p>
        </p:txBody>
      </p:sp>
      <p:sp>
        <p:nvSpPr>
          <p:cNvPr id="16" name="Plassholder for bunntekst 15">
            <a:extLst>
              <a:ext uri="{FF2B5EF4-FFF2-40B4-BE49-F238E27FC236}">
                <a16:creationId xmlns:a16="http://schemas.microsoft.com/office/drawing/2014/main" id="{D820759E-A3A5-364E-B98E-360BF45BA135}"/>
              </a:ext>
            </a:extLst>
          </p:cNvPr>
          <p:cNvSpPr>
            <a:spLocks noGrp="1"/>
          </p:cNvSpPr>
          <p:nvPr>
            <p:ph type="ftr" sz="quarter" idx="15"/>
          </p:nvPr>
        </p:nvSpPr>
        <p:spPr/>
        <p:txBody>
          <a:bodyPr/>
          <a:lstStyle/>
          <a:p>
            <a:endParaRPr lang="nb-NO"/>
          </a:p>
        </p:txBody>
      </p:sp>
      <p:sp>
        <p:nvSpPr>
          <p:cNvPr id="17" name="Plassholder for lysbildenummer 16">
            <a:extLst>
              <a:ext uri="{FF2B5EF4-FFF2-40B4-BE49-F238E27FC236}">
                <a16:creationId xmlns:a16="http://schemas.microsoft.com/office/drawing/2014/main" id="{9EA5F151-7C14-3448-8713-235B658E9ABC}"/>
              </a:ext>
            </a:extLst>
          </p:cNvPr>
          <p:cNvSpPr>
            <a:spLocks noGrp="1"/>
          </p:cNvSpPr>
          <p:nvPr>
            <p:ph type="sldNum" sz="quarter" idx="16"/>
          </p:nvPr>
        </p:nvSpPr>
        <p:spPr/>
        <p:txBody>
          <a:bodyPr/>
          <a:lstStyle>
            <a:lvl1pPr>
              <a:defRPr>
                <a:solidFill>
                  <a:schemeClr val="accent2"/>
                </a:solidFill>
              </a:defRPr>
            </a:lvl1pPr>
          </a:lstStyle>
          <a:p>
            <a:r>
              <a:rPr lang="nb-NO"/>
              <a:t>Side </a:t>
            </a:r>
            <a:fld id="{24833A04-2833-464E-B488-160BABDBA08A}" type="slidenum">
              <a:rPr lang="nb-NO" smtClean="0"/>
              <a:pPr/>
              <a:t>‹#›</a:t>
            </a:fld>
            <a:endParaRPr lang="nb-NO"/>
          </a:p>
        </p:txBody>
      </p:sp>
      <p:sp>
        <p:nvSpPr>
          <p:cNvPr id="18" name="Plassholder for tekst 13">
            <a:extLst>
              <a:ext uri="{FF2B5EF4-FFF2-40B4-BE49-F238E27FC236}">
                <a16:creationId xmlns:a16="http://schemas.microsoft.com/office/drawing/2014/main" id="{945646F4-0473-AF44-93C0-A739A9F23AFA}"/>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Tree>
    <p:extLst>
      <p:ext uri="{BB962C8B-B14F-4D97-AF65-F5344CB8AC3E}">
        <p14:creationId xmlns:p14="http://schemas.microsoft.com/office/powerpoint/2010/main" val="322614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8" name="Plassholder for dato 7">
            <a:extLst>
              <a:ext uri="{FF2B5EF4-FFF2-40B4-BE49-F238E27FC236}">
                <a16:creationId xmlns:a16="http://schemas.microsoft.com/office/drawing/2014/main" id="{7B722F9D-95F0-4D46-AFD5-D62131CDE0F4}"/>
              </a:ext>
            </a:extLst>
          </p:cNvPr>
          <p:cNvSpPr>
            <a:spLocks noGrp="1"/>
          </p:cNvSpPr>
          <p:nvPr>
            <p:ph type="dt" sz="half" idx="10"/>
          </p:nvPr>
        </p:nvSpPr>
        <p:spPr/>
        <p:txBody>
          <a:bodyPr/>
          <a:lstStyle/>
          <a:p>
            <a:fld id="{98D683A9-7749-914A-BEEA-2DD7FE3E9956}" type="datetime5">
              <a:rPr lang="nb-NO" smtClean="0"/>
              <a:t>9. jun. 2026</a:t>
            </a:fld>
            <a:endParaRPr lang="nb-NO"/>
          </a:p>
        </p:txBody>
      </p:sp>
      <p:sp>
        <p:nvSpPr>
          <p:cNvPr id="9" name="Plassholder for bunntekst 8">
            <a:extLst>
              <a:ext uri="{FF2B5EF4-FFF2-40B4-BE49-F238E27FC236}">
                <a16:creationId xmlns:a16="http://schemas.microsoft.com/office/drawing/2014/main" id="{8187D8FA-FA8A-F741-85C2-2219E1E860A7}"/>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E7C6B79A-C7BD-E744-9631-2FE8324D6A93}"/>
              </a:ext>
            </a:extLst>
          </p:cNvPr>
          <p:cNvSpPr>
            <a:spLocks noGrp="1"/>
          </p:cNvSpPr>
          <p:nvPr>
            <p:ph type="sldNum" sz="quarter" idx="12"/>
          </p:nvPr>
        </p:nvSpPr>
        <p:spPr/>
        <p:txBody>
          <a:bodyPr/>
          <a:lstStyle/>
          <a:p>
            <a:r>
              <a:rPr lang="nb-NO"/>
              <a:t>Side </a:t>
            </a:r>
            <a:fld id="{24833A04-2833-464E-B488-160BABDBA08A}" type="slidenum">
              <a:rPr lang="nb-NO" smtClean="0"/>
              <a:pPr/>
              <a:t>‹#›</a:t>
            </a:fld>
            <a:endParaRPr lang="nb-NO"/>
          </a:p>
        </p:txBody>
      </p:sp>
    </p:spTree>
    <p:extLst>
      <p:ext uri="{BB962C8B-B14F-4D97-AF65-F5344CB8AC3E}">
        <p14:creationId xmlns:p14="http://schemas.microsoft.com/office/powerpoint/2010/main" val="229077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tx2"/>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FED3983-D68A-6F49-8C97-623A53109E0A}"/>
              </a:ext>
            </a:extLst>
          </p:cNvPr>
          <p:cNvSpPr>
            <a:spLocks noGrp="1"/>
          </p:cNvSpPr>
          <p:nvPr>
            <p:ph idx="1"/>
          </p:nvPr>
        </p:nvSpPr>
        <p:spPr>
          <a:xfrm>
            <a:off x="2273300" y="2269475"/>
            <a:ext cx="9918700" cy="4588525"/>
          </a:xfrm>
          <a:solidFill>
            <a:schemeClr val="bg2"/>
          </a:solidFill>
        </p:spPr>
        <p:txBody>
          <a:bodyPr lIns="432000" tIns="432000" rIns="540000" bIns="900000" numCol="2" spcCol="360000"/>
          <a:lstStyle>
            <a:lvl1pPr marL="536575" indent="-536575">
              <a:buClrTx/>
              <a:buFont typeface="+mj-lt"/>
              <a:buAutoNum type="arabicPeriod"/>
              <a:tabLst/>
              <a:defRPr b="0">
                <a:solidFill>
                  <a:schemeClr val="tx2"/>
                </a:solidFill>
                <a:latin typeface="+mj-lt"/>
              </a:defRPr>
            </a:lvl1pPr>
            <a:lvl2pPr marL="849313" indent="-263525">
              <a:tabLst/>
              <a:defRPr>
                <a:solidFill>
                  <a:schemeClr val="tx2"/>
                </a:solidFill>
              </a:defRPr>
            </a:lvl2pPr>
            <a:lvl3pPr marL="985838" indent="-136525">
              <a:tabLst/>
              <a:defRPr>
                <a:solidFill>
                  <a:schemeClr val="tx2"/>
                </a:solidFill>
              </a:defRPr>
            </a:lvl3pPr>
            <a:lvl4pPr>
              <a:defRPr>
                <a:solidFill>
                  <a:schemeClr val="accent5"/>
                </a:solidFill>
              </a:defRPr>
            </a:lvl4pPr>
            <a:lvl5pPr>
              <a:defRPr>
                <a:solidFill>
                  <a:schemeClr val="accent5"/>
                </a:solidFill>
              </a:defRPr>
            </a:lvl5pPr>
          </a:lstStyle>
          <a:p>
            <a:pPr lvl="0"/>
            <a:r>
              <a:rPr lang="nb-NO"/>
              <a:t>Klikk for å redigere tekststiler i malen</a:t>
            </a:r>
          </a:p>
          <a:p>
            <a:pPr lvl="1"/>
            <a:r>
              <a:rPr lang="nb-NO"/>
              <a:t>Andre nivå</a:t>
            </a:r>
          </a:p>
          <a:p>
            <a:pPr lvl="2"/>
            <a:r>
              <a:rPr lang="nb-NO"/>
              <a:t>Tredje nivå</a:t>
            </a:r>
          </a:p>
        </p:txBody>
      </p:sp>
      <p:sp>
        <p:nvSpPr>
          <p:cNvPr id="10" name="TekstSylinder 9">
            <a:extLst>
              <a:ext uri="{FF2B5EF4-FFF2-40B4-BE49-F238E27FC236}">
                <a16:creationId xmlns:a16="http://schemas.microsoft.com/office/drawing/2014/main" id="{4C3D6F73-E3BD-4144-B656-35E8FED4971E}"/>
              </a:ext>
            </a:extLst>
          </p:cNvPr>
          <p:cNvSpPr txBox="1"/>
          <p:nvPr userDrawn="1"/>
        </p:nvSpPr>
        <p:spPr>
          <a:xfrm>
            <a:off x="-1" y="-315884"/>
            <a:ext cx="1679171" cy="246221"/>
          </a:xfrm>
          <a:prstGeom prst="rect">
            <a:avLst/>
          </a:prstGeom>
          <a:noFill/>
        </p:spPr>
        <p:txBody>
          <a:bodyPr wrap="square" rtlCol="0">
            <a:spAutoFit/>
          </a:bodyPr>
          <a:lstStyle/>
          <a:p>
            <a:r>
              <a:rPr lang="nb-NO" sz="1000"/>
              <a:t>USBL 2019</a:t>
            </a:r>
          </a:p>
        </p:txBody>
      </p:sp>
      <p:grpSp>
        <p:nvGrpSpPr>
          <p:cNvPr id="11" name="Gruppe 10">
            <a:extLst>
              <a:ext uri="{FF2B5EF4-FFF2-40B4-BE49-F238E27FC236}">
                <a16:creationId xmlns:a16="http://schemas.microsoft.com/office/drawing/2014/main" id="{4BD2EDF4-E9BF-F344-BE3E-0926712D2699}"/>
              </a:ext>
            </a:extLst>
          </p:cNvPr>
          <p:cNvGrpSpPr/>
          <p:nvPr userDrawn="1"/>
        </p:nvGrpSpPr>
        <p:grpSpPr>
          <a:xfrm rot="16200000">
            <a:off x="9555171" y="-2751269"/>
            <a:ext cx="548094" cy="4725563"/>
            <a:chOff x="12303125" y="0"/>
            <a:chExt cx="548094" cy="4725563"/>
          </a:xfrm>
        </p:grpSpPr>
        <p:sp>
          <p:nvSpPr>
            <p:cNvPr id="13" name="Rektangel 12">
              <a:extLst>
                <a:ext uri="{FF2B5EF4-FFF2-40B4-BE49-F238E27FC236}">
                  <a16:creationId xmlns:a16="http://schemas.microsoft.com/office/drawing/2014/main" id="{86966C9A-E3B1-C542-A8B8-CA7F080168E6}"/>
                </a:ext>
              </a:extLst>
            </p:cNvPr>
            <p:cNvSpPr/>
            <p:nvPr userDrawn="1"/>
          </p:nvSpPr>
          <p:spPr>
            <a:xfrm>
              <a:off x="12303125" y="0"/>
              <a:ext cx="548094" cy="4725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4" name="Gruppe 13">
              <a:extLst>
                <a:ext uri="{FF2B5EF4-FFF2-40B4-BE49-F238E27FC236}">
                  <a16:creationId xmlns:a16="http://schemas.microsoft.com/office/drawing/2014/main" id="{544953CE-B065-5940-BD36-6E2FCC6E63A7}"/>
                </a:ext>
              </a:extLst>
            </p:cNvPr>
            <p:cNvGrpSpPr/>
            <p:nvPr userDrawn="1"/>
          </p:nvGrpSpPr>
          <p:grpSpPr>
            <a:xfrm>
              <a:off x="12382526" y="81456"/>
              <a:ext cx="389292" cy="4560286"/>
              <a:chOff x="12365421" y="0"/>
              <a:chExt cx="252248" cy="2954909"/>
            </a:xfrm>
          </p:grpSpPr>
          <p:sp>
            <p:nvSpPr>
              <p:cNvPr id="15" name="Rektangel 14">
                <a:extLst>
                  <a:ext uri="{FF2B5EF4-FFF2-40B4-BE49-F238E27FC236}">
                    <a16:creationId xmlns:a16="http://schemas.microsoft.com/office/drawing/2014/main" id="{1159A799-DD05-704A-B287-5AFC8C88FF21}"/>
                  </a:ext>
                </a:extLst>
              </p:cNvPr>
              <p:cNvSpPr/>
              <p:nvPr userDrawn="1"/>
            </p:nvSpPr>
            <p:spPr>
              <a:xfrm rot="5400000">
                <a:off x="12365421" y="0"/>
                <a:ext cx="252248" cy="252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Rektangel 15">
                <a:extLst>
                  <a:ext uri="{FF2B5EF4-FFF2-40B4-BE49-F238E27FC236}">
                    <a16:creationId xmlns:a16="http://schemas.microsoft.com/office/drawing/2014/main" id="{9F265203-023C-A24B-8E56-F48D9AC806C1}"/>
                  </a:ext>
                </a:extLst>
              </p:cNvPr>
              <p:cNvSpPr/>
              <p:nvPr userDrawn="1"/>
            </p:nvSpPr>
            <p:spPr>
              <a:xfrm rot="5400000">
                <a:off x="12365421" y="337833"/>
                <a:ext cx="252248" cy="2522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6">
                <a:extLst>
                  <a:ext uri="{FF2B5EF4-FFF2-40B4-BE49-F238E27FC236}">
                    <a16:creationId xmlns:a16="http://schemas.microsoft.com/office/drawing/2014/main" id="{62BC9F41-2E81-3B4A-A43A-C0AE87FF65B3}"/>
                  </a:ext>
                </a:extLst>
              </p:cNvPr>
              <p:cNvSpPr/>
              <p:nvPr userDrawn="1"/>
            </p:nvSpPr>
            <p:spPr>
              <a:xfrm rot="5400000">
                <a:off x="12365421" y="675666"/>
                <a:ext cx="252248" cy="2522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Rektangel 17">
                <a:extLst>
                  <a:ext uri="{FF2B5EF4-FFF2-40B4-BE49-F238E27FC236}">
                    <a16:creationId xmlns:a16="http://schemas.microsoft.com/office/drawing/2014/main" id="{397E3396-888F-0E49-A5CF-D536EEBD8979}"/>
                  </a:ext>
                </a:extLst>
              </p:cNvPr>
              <p:cNvSpPr/>
              <p:nvPr userDrawn="1"/>
            </p:nvSpPr>
            <p:spPr>
              <a:xfrm rot="5400000">
                <a:off x="12365421" y="1013499"/>
                <a:ext cx="252248" cy="2522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Rektangel 18">
                <a:extLst>
                  <a:ext uri="{FF2B5EF4-FFF2-40B4-BE49-F238E27FC236}">
                    <a16:creationId xmlns:a16="http://schemas.microsoft.com/office/drawing/2014/main" id="{6249664B-18C0-594E-B906-F5113DE94B7A}"/>
                  </a:ext>
                </a:extLst>
              </p:cNvPr>
              <p:cNvSpPr/>
              <p:nvPr userDrawn="1"/>
            </p:nvSpPr>
            <p:spPr>
              <a:xfrm rot="5400000">
                <a:off x="12365421" y="1351332"/>
                <a:ext cx="252248" cy="2522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Rektangel 20">
                <a:extLst>
                  <a:ext uri="{FF2B5EF4-FFF2-40B4-BE49-F238E27FC236}">
                    <a16:creationId xmlns:a16="http://schemas.microsoft.com/office/drawing/2014/main" id="{49A96ABF-CEBA-454F-A7F1-686C00B5468B}"/>
                  </a:ext>
                </a:extLst>
              </p:cNvPr>
              <p:cNvSpPr/>
              <p:nvPr userDrawn="1"/>
            </p:nvSpPr>
            <p:spPr>
              <a:xfrm rot="5400000">
                <a:off x="12365421" y="1689165"/>
                <a:ext cx="252248" cy="2522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Rektangel 21">
                <a:extLst>
                  <a:ext uri="{FF2B5EF4-FFF2-40B4-BE49-F238E27FC236}">
                    <a16:creationId xmlns:a16="http://schemas.microsoft.com/office/drawing/2014/main" id="{12FFC397-CFDD-5649-92B8-67420E172AD9}"/>
                  </a:ext>
                </a:extLst>
              </p:cNvPr>
              <p:cNvSpPr/>
              <p:nvPr userDrawn="1"/>
            </p:nvSpPr>
            <p:spPr>
              <a:xfrm rot="5400000">
                <a:off x="12365421" y="2026998"/>
                <a:ext cx="252248" cy="252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Rektangel 22">
                <a:extLst>
                  <a:ext uri="{FF2B5EF4-FFF2-40B4-BE49-F238E27FC236}">
                    <a16:creationId xmlns:a16="http://schemas.microsoft.com/office/drawing/2014/main" id="{6FCC35E0-6E9D-C041-817B-F048740C5395}"/>
                  </a:ext>
                </a:extLst>
              </p:cNvPr>
              <p:cNvSpPr/>
              <p:nvPr userDrawn="1"/>
            </p:nvSpPr>
            <p:spPr>
              <a:xfrm rot="5400000">
                <a:off x="12365421" y="2364831"/>
                <a:ext cx="252248" cy="252248"/>
              </a:xfrm>
              <a:prstGeom prst="rect">
                <a:avLst/>
              </a:prstGeom>
              <a:solidFill>
                <a:srgbClr val="F5F2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23">
                <a:extLst>
                  <a:ext uri="{FF2B5EF4-FFF2-40B4-BE49-F238E27FC236}">
                    <a16:creationId xmlns:a16="http://schemas.microsoft.com/office/drawing/2014/main" id="{E7EF7240-4A17-D04A-8B8C-B1DB9ABE2437}"/>
                  </a:ext>
                </a:extLst>
              </p:cNvPr>
              <p:cNvSpPr/>
              <p:nvPr userDrawn="1"/>
            </p:nvSpPr>
            <p:spPr>
              <a:xfrm rot="5400000">
                <a:off x="12365421" y="2702661"/>
                <a:ext cx="252248" cy="252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sp>
        <p:nvSpPr>
          <p:cNvPr id="4" name="Plassholder for dato 3">
            <a:extLst>
              <a:ext uri="{FF2B5EF4-FFF2-40B4-BE49-F238E27FC236}">
                <a16:creationId xmlns:a16="http://schemas.microsoft.com/office/drawing/2014/main" id="{6B118E0A-CD25-F941-AA9F-C247A95B2411}"/>
              </a:ext>
            </a:extLst>
          </p:cNvPr>
          <p:cNvSpPr>
            <a:spLocks noGrp="1"/>
          </p:cNvSpPr>
          <p:nvPr>
            <p:ph type="dt" sz="half" idx="14"/>
          </p:nvPr>
        </p:nvSpPr>
        <p:spPr/>
        <p:txBody>
          <a:bodyPr/>
          <a:lstStyle>
            <a:lvl1pPr>
              <a:defRPr>
                <a:solidFill>
                  <a:schemeClr val="accent5"/>
                </a:solidFill>
              </a:defRPr>
            </a:lvl1pPr>
          </a:lstStyle>
          <a:p>
            <a:fld id="{A70B2DDB-D1A4-604B-AC1A-892AD2DA08EC}" type="datetime5">
              <a:rPr lang="nb-NO" smtClean="0"/>
              <a:pPr/>
              <a:t>9. jun. 2026</a:t>
            </a:fld>
            <a:endParaRPr lang="nb-NO"/>
          </a:p>
        </p:txBody>
      </p:sp>
      <p:sp>
        <p:nvSpPr>
          <p:cNvPr id="5" name="Plassholder for bunntekst 4">
            <a:extLst>
              <a:ext uri="{FF2B5EF4-FFF2-40B4-BE49-F238E27FC236}">
                <a16:creationId xmlns:a16="http://schemas.microsoft.com/office/drawing/2014/main" id="{25D54306-D5C3-6F44-99EC-D9FC6A610C43}"/>
              </a:ext>
            </a:extLst>
          </p:cNvPr>
          <p:cNvSpPr>
            <a:spLocks noGrp="1"/>
          </p:cNvSpPr>
          <p:nvPr>
            <p:ph type="ftr" sz="quarter" idx="15"/>
          </p:nvPr>
        </p:nvSpPr>
        <p:spPr>
          <a:xfrm>
            <a:off x="4038600" y="8859405"/>
            <a:ext cx="4114800" cy="365125"/>
          </a:xfrm>
        </p:spPr>
        <p:txBody>
          <a:bodyPr/>
          <a:lstStyle/>
          <a:p>
            <a:endParaRPr lang="nb-NO"/>
          </a:p>
        </p:txBody>
      </p:sp>
      <p:sp>
        <p:nvSpPr>
          <p:cNvPr id="6" name="Plassholder for lysbildenummer 5">
            <a:extLst>
              <a:ext uri="{FF2B5EF4-FFF2-40B4-BE49-F238E27FC236}">
                <a16:creationId xmlns:a16="http://schemas.microsoft.com/office/drawing/2014/main" id="{B199028E-C5CF-E84B-84BB-8D20F01C1ABF}"/>
              </a:ext>
            </a:extLst>
          </p:cNvPr>
          <p:cNvSpPr>
            <a:spLocks noGrp="1"/>
          </p:cNvSpPr>
          <p:nvPr>
            <p:ph type="sldNum" sz="quarter" idx="16"/>
          </p:nvPr>
        </p:nvSpPr>
        <p:spPr>
          <a:xfrm>
            <a:off x="14662960" y="7699"/>
            <a:ext cx="1543050" cy="655121"/>
          </a:xfrm>
        </p:spPr>
        <p:txBody>
          <a:bodyPr/>
          <a:lstStyle>
            <a:lvl1pPr>
              <a:defRPr>
                <a:solidFill>
                  <a:schemeClr val="accent4"/>
                </a:solidFill>
              </a:defRPr>
            </a:lvl1pPr>
          </a:lstStyle>
          <a:p>
            <a:r>
              <a:rPr lang="nb-NO"/>
              <a:t>Side </a:t>
            </a:r>
            <a:fld id="{24833A04-2833-464E-B488-160BABDBA08A}" type="slidenum">
              <a:rPr lang="nb-NO" smtClean="0"/>
              <a:pPr/>
              <a:t>‹#›</a:t>
            </a:fld>
            <a:endParaRPr lang="nb-NO"/>
          </a:p>
        </p:txBody>
      </p:sp>
      <p:sp>
        <p:nvSpPr>
          <p:cNvPr id="2" name="Title 1">
            <a:extLst>
              <a:ext uri="{FF2B5EF4-FFF2-40B4-BE49-F238E27FC236}">
                <a16:creationId xmlns:a16="http://schemas.microsoft.com/office/drawing/2014/main" id="{2FA82DD4-F7EF-994D-9C5D-8CCAE358A38C}"/>
              </a:ext>
            </a:extLst>
          </p:cNvPr>
          <p:cNvSpPr>
            <a:spLocks noGrp="1"/>
          </p:cNvSpPr>
          <p:nvPr>
            <p:ph type="title"/>
          </p:nvPr>
        </p:nvSpPr>
        <p:spPr>
          <a:xfrm>
            <a:off x="2250040" y="666934"/>
            <a:ext cx="7937710" cy="1325563"/>
          </a:xfrm>
        </p:spPr>
        <p:txBody>
          <a:bodyPr/>
          <a:lstStyle>
            <a:lvl1pPr>
              <a:defRPr>
                <a:solidFill>
                  <a:schemeClr val="accent5"/>
                </a:solidFill>
              </a:defRPr>
            </a:lvl1pPr>
          </a:lstStyle>
          <a:p>
            <a:r>
              <a:rPr lang="nb-NO"/>
              <a:t>Klikk for å redigere tittelstil</a:t>
            </a:r>
          </a:p>
        </p:txBody>
      </p:sp>
      <p:sp>
        <p:nvSpPr>
          <p:cNvPr id="26" name="Plassholder for tekst 13">
            <a:extLst>
              <a:ext uri="{FF2B5EF4-FFF2-40B4-BE49-F238E27FC236}">
                <a16:creationId xmlns:a16="http://schemas.microsoft.com/office/drawing/2014/main" id="{3173CFFB-25B7-E74B-BFE4-202F2F1F8680}"/>
              </a:ext>
            </a:extLst>
          </p:cNvPr>
          <p:cNvSpPr>
            <a:spLocks noGrp="1" noChangeAspect="1"/>
          </p:cNvSpPr>
          <p:nvPr>
            <p:ph type="body" sz="quarter" idx="18"/>
          </p:nvPr>
        </p:nvSpPr>
        <p:spPr>
          <a:xfrm>
            <a:off x="11553125" y="6431025"/>
            <a:ext cx="421200" cy="213233"/>
          </a:xfrm>
          <a:blipFill>
            <a:blip r:embed="rId2"/>
            <a:stretch>
              <a:fillRect/>
            </a:stretch>
          </a:blipFill>
        </p:spPr>
        <p:txBody>
          <a:bodyPr>
            <a:normAutofit/>
          </a:bodyPr>
          <a:lstStyle>
            <a:lvl1pPr marL="0" indent="0">
              <a:buNone/>
              <a:defRPr sz="100">
                <a:solidFill>
                  <a:schemeClr val="bg1"/>
                </a:solidFill>
              </a:defRPr>
            </a:lvl1pPr>
            <a:lvl2pPr marL="457200" indent="0">
              <a:buNone/>
              <a:defRPr sz="100"/>
            </a:lvl2pPr>
            <a:lvl3pPr marL="914400" indent="0">
              <a:buNone/>
              <a:defRPr sz="100"/>
            </a:lvl3pPr>
            <a:lvl4pPr marL="1371600" indent="0">
              <a:buNone/>
              <a:defRPr sz="100"/>
            </a:lvl4pPr>
            <a:lvl5pPr marL="1828800" indent="0">
              <a:buNone/>
              <a:defRPr sz="100"/>
            </a:lvl5pPr>
          </a:lstStyle>
          <a:p>
            <a:pPr lvl="0"/>
            <a:r>
              <a:rPr lang="nb-NO"/>
              <a:t>Klikk for å redigere tekststiler i malen</a:t>
            </a:r>
          </a:p>
        </p:txBody>
      </p:sp>
    </p:spTree>
    <p:extLst>
      <p:ext uri="{BB962C8B-B14F-4D97-AF65-F5344CB8AC3E}">
        <p14:creationId xmlns:p14="http://schemas.microsoft.com/office/powerpoint/2010/main" val="315612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21" userDrawn="1">
          <p15:clr>
            <a:srgbClr val="FBAE40"/>
          </p15:clr>
        </p15:guide>
        <p15:guide id="2" pos="168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 name="Gruppe 19">
            <a:extLst>
              <a:ext uri="{FF2B5EF4-FFF2-40B4-BE49-F238E27FC236}">
                <a16:creationId xmlns:a16="http://schemas.microsoft.com/office/drawing/2014/main" id="{BDA4B77F-B8CE-DD42-8E81-C1B89E3CCB5D}"/>
              </a:ext>
            </a:extLst>
          </p:cNvPr>
          <p:cNvGrpSpPr/>
          <p:nvPr userDrawn="1"/>
        </p:nvGrpSpPr>
        <p:grpSpPr>
          <a:xfrm>
            <a:off x="10187756" y="0"/>
            <a:ext cx="2004246" cy="2004247"/>
            <a:chOff x="10187756" y="-1"/>
            <a:chExt cx="2004246" cy="2004247"/>
          </a:xfrm>
        </p:grpSpPr>
        <p:sp>
          <p:nvSpPr>
            <p:cNvPr id="29" name="Rektangel 28">
              <a:extLst>
                <a:ext uri="{FF2B5EF4-FFF2-40B4-BE49-F238E27FC236}">
                  <a16:creationId xmlns:a16="http://schemas.microsoft.com/office/drawing/2014/main" id="{2AA486B9-7AD0-F546-9BEF-D08E033D9494}"/>
                </a:ext>
              </a:extLst>
            </p:cNvPr>
            <p:cNvSpPr/>
            <p:nvPr userDrawn="1"/>
          </p:nvSpPr>
          <p:spPr>
            <a:xfrm rot="16200000">
              <a:off x="10858468" y="-670713"/>
              <a:ext cx="662821" cy="20042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Rektangel 29">
              <a:extLst>
                <a:ext uri="{FF2B5EF4-FFF2-40B4-BE49-F238E27FC236}">
                  <a16:creationId xmlns:a16="http://schemas.microsoft.com/office/drawing/2014/main" id="{53B5B096-F54F-8E44-A8C4-7CAF5A09589B}"/>
                </a:ext>
              </a:extLst>
            </p:cNvPr>
            <p:cNvSpPr/>
            <p:nvPr userDrawn="1"/>
          </p:nvSpPr>
          <p:spPr>
            <a:xfrm rot="10800000">
              <a:off x="11529180" y="0"/>
              <a:ext cx="662821" cy="20042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2" name="Plassholder for tittel 1">
            <a:extLst>
              <a:ext uri="{FF2B5EF4-FFF2-40B4-BE49-F238E27FC236}">
                <a16:creationId xmlns:a16="http://schemas.microsoft.com/office/drawing/2014/main" id="{5D7964F7-CE35-1E42-8F22-78BDC4C6D9AE}"/>
              </a:ext>
            </a:extLst>
          </p:cNvPr>
          <p:cNvSpPr>
            <a:spLocks noGrp="1"/>
          </p:cNvSpPr>
          <p:nvPr userDrawn="1">
            <p:ph type="title"/>
          </p:nvPr>
        </p:nvSpPr>
        <p:spPr>
          <a:xfrm>
            <a:off x="658813" y="666934"/>
            <a:ext cx="9528937" cy="1325563"/>
          </a:xfrm>
          <a:prstGeom prst="rect">
            <a:avLst/>
          </a:prstGeom>
        </p:spPr>
        <p:txBody>
          <a:bodyPr vert="horz" lIns="0" tIns="0" rIns="0" bIns="0" rtlCol="0" anchor="t" anchorCtr="0">
            <a:normAutofit/>
          </a:bodyPr>
          <a:lstStyle/>
          <a:p>
            <a:r>
              <a:rPr lang="nb-NO"/>
              <a:t>Klikk for å redigere tittelstil</a:t>
            </a:r>
          </a:p>
        </p:txBody>
      </p:sp>
      <p:sp>
        <p:nvSpPr>
          <p:cNvPr id="3" name="Plassholder for tekst 2">
            <a:extLst>
              <a:ext uri="{FF2B5EF4-FFF2-40B4-BE49-F238E27FC236}">
                <a16:creationId xmlns:a16="http://schemas.microsoft.com/office/drawing/2014/main" id="{24D9E478-E9E5-6F48-88CC-5A29A52117D7}"/>
              </a:ext>
            </a:extLst>
          </p:cNvPr>
          <p:cNvSpPr>
            <a:spLocks noGrp="1"/>
          </p:cNvSpPr>
          <p:nvPr userDrawn="1">
            <p:ph type="body" idx="1"/>
          </p:nvPr>
        </p:nvSpPr>
        <p:spPr>
          <a:xfrm>
            <a:off x="658812" y="1980000"/>
            <a:ext cx="9528937" cy="4211066"/>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83D67EE6-ADFA-2042-87FD-CC00BD9356B3}"/>
              </a:ext>
            </a:extLst>
          </p:cNvPr>
          <p:cNvSpPr>
            <a:spLocks noGrp="1"/>
          </p:cNvSpPr>
          <p:nvPr userDrawn="1">
            <p:ph type="dt" sz="half" idx="2"/>
          </p:nvPr>
        </p:nvSpPr>
        <p:spPr>
          <a:xfrm rot="16200000">
            <a:off x="10852593" y="676590"/>
            <a:ext cx="2015999" cy="662820"/>
          </a:xfrm>
          <a:prstGeom prst="rect">
            <a:avLst/>
          </a:prstGeom>
        </p:spPr>
        <p:txBody>
          <a:bodyPr vert="horz" lIns="91440" tIns="45720" rIns="0" bIns="45720" rtlCol="0" anchor="ctr"/>
          <a:lstStyle>
            <a:lvl1pPr algn="ctr">
              <a:defRPr sz="1000" cap="all" spc="100" baseline="0">
                <a:solidFill>
                  <a:schemeClr val="tx2"/>
                </a:solidFill>
              </a:defRPr>
            </a:lvl1pPr>
          </a:lstStyle>
          <a:p>
            <a:fld id="{A70B2DDB-D1A4-604B-AC1A-892AD2DA08EC}" type="datetime5">
              <a:rPr lang="nb-NO" smtClean="0"/>
              <a:pPr/>
              <a:t>9. jun. 2026</a:t>
            </a:fld>
            <a:endParaRPr lang="nb-NO"/>
          </a:p>
        </p:txBody>
      </p:sp>
      <p:sp>
        <p:nvSpPr>
          <p:cNvPr id="5" name="Plassholder for bunntekst 4">
            <a:extLst>
              <a:ext uri="{FF2B5EF4-FFF2-40B4-BE49-F238E27FC236}">
                <a16:creationId xmlns:a16="http://schemas.microsoft.com/office/drawing/2014/main" id="{D817E7C3-CA68-544A-B690-090611E4790E}"/>
              </a:ext>
            </a:extLst>
          </p:cNvPr>
          <p:cNvSpPr>
            <a:spLocks noGrp="1"/>
          </p:cNvSpPr>
          <p:nvPr userDrawn="1">
            <p:ph type="ftr" sz="quarter" idx="3"/>
          </p:nvPr>
        </p:nvSpPr>
        <p:spPr>
          <a:xfrm>
            <a:off x="4038600" y="6356350"/>
            <a:ext cx="4114800" cy="365125"/>
          </a:xfrm>
          <a:prstGeom prst="rect">
            <a:avLst/>
          </a:prstGeom>
        </p:spPr>
        <p:txBody>
          <a:bodyPr vert="horz" lIns="91440" tIns="45720" rIns="91440" bIns="45720" rtlCol="0" anchor="ctr"/>
          <a:lstStyle>
            <a:lvl1pPr algn="ctr">
              <a:defRPr sz="1000" spc="100" baseline="0">
                <a:solidFill>
                  <a:schemeClr val="accent2"/>
                </a:solidFill>
              </a:defRPr>
            </a:lvl1pPr>
          </a:lstStyle>
          <a:p>
            <a:endParaRPr lang="nb-NO"/>
          </a:p>
        </p:txBody>
      </p:sp>
      <p:sp>
        <p:nvSpPr>
          <p:cNvPr id="6" name="Plassholder for lysbildenummer 5">
            <a:extLst>
              <a:ext uri="{FF2B5EF4-FFF2-40B4-BE49-F238E27FC236}">
                <a16:creationId xmlns:a16="http://schemas.microsoft.com/office/drawing/2014/main" id="{4B89FED5-6DCE-6747-A3E3-58656695C5C5}"/>
              </a:ext>
            </a:extLst>
          </p:cNvPr>
          <p:cNvSpPr>
            <a:spLocks noGrp="1"/>
          </p:cNvSpPr>
          <p:nvPr userDrawn="1">
            <p:ph type="sldNum" sz="quarter" idx="4"/>
          </p:nvPr>
        </p:nvSpPr>
        <p:spPr>
          <a:xfrm>
            <a:off x="10648950" y="7699"/>
            <a:ext cx="1543050" cy="655121"/>
          </a:xfrm>
          <a:prstGeom prst="rect">
            <a:avLst/>
          </a:prstGeom>
        </p:spPr>
        <p:txBody>
          <a:bodyPr vert="horz" lIns="91440" tIns="45720" rIns="0" bIns="45720" rtlCol="0" anchor="ctr"/>
          <a:lstStyle>
            <a:lvl1pPr algn="ctr">
              <a:defRPr sz="1000" cap="none" spc="100" baseline="0">
                <a:solidFill>
                  <a:schemeClr val="tx2"/>
                </a:solidFill>
              </a:defRPr>
            </a:lvl1pPr>
          </a:lstStyle>
          <a:p>
            <a:r>
              <a:rPr lang="nb-NO"/>
              <a:t>Side </a:t>
            </a:r>
            <a:fld id="{24833A04-2833-464E-B488-160BABDBA08A}" type="slidenum">
              <a:rPr lang="nb-NO" smtClean="0"/>
              <a:pPr/>
              <a:t>‹#›</a:t>
            </a:fld>
            <a:endParaRPr lang="nb-NO"/>
          </a:p>
        </p:txBody>
      </p:sp>
      <p:sp>
        <p:nvSpPr>
          <p:cNvPr id="7" name="TekstSylinder 6">
            <a:extLst>
              <a:ext uri="{FF2B5EF4-FFF2-40B4-BE49-F238E27FC236}">
                <a16:creationId xmlns:a16="http://schemas.microsoft.com/office/drawing/2014/main" id="{6B3EF9F3-CAEC-7344-9332-E9C4FA411BCA}"/>
              </a:ext>
            </a:extLst>
          </p:cNvPr>
          <p:cNvSpPr txBox="1"/>
          <p:nvPr userDrawn="1"/>
        </p:nvSpPr>
        <p:spPr>
          <a:xfrm>
            <a:off x="-1" y="-315884"/>
            <a:ext cx="1679171" cy="246221"/>
          </a:xfrm>
          <a:prstGeom prst="rect">
            <a:avLst/>
          </a:prstGeom>
          <a:noFill/>
        </p:spPr>
        <p:txBody>
          <a:bodyPr wrap="square" rtlCol="0">
            <a:spAutoFit/>
          </a:bodyPr>
          <a:lstStyle/>
          <a:p>
            <a:r>
              <a:rPr lang="nb-NO" sz="1000"/>
              <a:t>USBL 2019</a:t>
            </a:r>
          </a:p>
        </p:txBody>
      </p:sp>
      <p:grpSp>
        <p:nvGrpSpPr>
          <p:cNvPr id="24" name="Gruppe 23">
            <a:extLst>
              <a:ext uri="{FF2B5EF4-FFF2-40B4-BE49-F238E27FC236}">
                <a16:creationId xmlns:a16="http://schemas.microsoft.com/office/drawing/2014/main" id="{6E063C80-21E7-B84F-B434-536B7F6E5747}"/>
              </a:ext>
            </a:extLst>
          </p:cNvPr>
          <p:cNvGrpSpPr/>
          <p:nvPr userDrawn="1"/>
        </p:nvGrpSpPr>
        <p:grpSpPr>
          <a:xfrm rot="16200000">
            <a:off x="9555171" y="-2751269"/>
            <a:ext cx="548094" cy="4725563"/>
            <a:chOff x="12303125" y="0"/>
            <a:chExt cx="548094" cy="4725563"/>
          </a:xfrm>
        </p:grpSpPr>
        <p:sp>
          <p:nvSpPr>
            <p:cNvPr id="18" name="Rektangel 17">
              <a:extLst>
                <a:ext uri="{FF2B5EF4-FFF2-40B4-BE49-F238E27FC236}">
                  <a16:creationId xmlns:a16="http://schemas.microsoft.com/office/drawing/2014/main" id="{45C8B5F2-C55D-C246-AFB8-C31D3FB72112}"/>
                </a:ext>
              </a:extLst>
            </p:cNvPr>
            <p:cNvSpPr/>
            <p:nvPr userDrawn="1"/>
          </p:nvSpPr>
          <p:spPr>
            <a:xfrm>
              <a:off x="12303125" y="0"/>
              <a:ext cx="548094" cy="4725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9" name="Gruppe 18">
              <a:extLst>
                <a:ext uri="{FF2B5EF4-FFF2-40B4-BE49-F238E27FC236}">
                  <a16:creationId xmlns:a16="http://schemas.microsoft.com/office/drawing/2014/main" id="{0078156F-C2B4-B445-BD49-135FE4971BFD}"/>
                </a:ext>
              </a:extLst>
            </p:cNvPr>
            <p:cNvGrpSpPr/>
            <p:nvPr userDrawn="1"/>
          </p:nvGrpSpPr>
          <p:grpSpPr>
            <a:xfrm>
              <a:off x="12382526" y="81456"/>
              <a:ext cx="389292" cy="4560286"/>
              <a:chOff x="12365421" y="0"/>
              <a:chExt cx="252248" cy="2954909"/>
            </a:xfrm>
          </p:grpSpPr>
          <p:sp>
            <p:nvSpPr>
              <p:cNvPr id="8" name="Rektangel 7">
                <a:extLst>
                  <a:ext uri="{FF2B5EF4-FFF2-40B4-BE49-F238E27FC236}">
                    <a16:creationId xmlns:a16="http://schemas.microsoft.com/office/drawing/2014/main" id="{5C3D8BFB-5546-6E41-A135-B4C27B06267B}"/>
                  </a:ext>
                </a:extLst>
              </p:cNvPr>
              <p:cNvSpPr/>
              <p:nvPr userDrawn="1"/>
            </p:nvSpPr>
            <p:spPr>
              <a:xfrm rot="5400000">
                <a:off x="12365421" y="0"/>
                <a:ext cx="252248" cy="252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extLst>
                  <a:ext uri="{FF2B5EF4-FFF2-40B4-BE49-F238E27FC236}">
                    <a16:creationId xmlns:a16="http://schemas.microsoft.com/office/drawing/2014/main" id="{3EA5CCBC-3341-764D-B403-735C1B71D892}"/>
                  </a:ext>
                </a:extLst>
              </p:cNvPr>
              <p:cNvSpPr/>
              <p:nvPr userDrawn="1"/>
            </p:nvSpPr>
            <p:spPr>
              <a:xfrm rot="5400000">
                <a:off x="12365421" y="337833"/>
                <a:ext cx="252248" cy="2522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83DDB25A-F607-094D-BD57-CF5C8DDC495E}"/>
                  </a:ext>
                </a:extLst>
              </p:cNvPr>
              <p:cNvSpPr/>
              <p:nvPr userDrawn="1"/>
            </p:nvSpPr>
            <p:spPr>
              <a:xfrm rot="5400000">
                <a:off x="12365421" y="675666"/>
                <a:ext cx="252248" cy="2522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10">
                <a:extLst>
                  <a:ext uri="{FF2B5EF4-FFF2-40B4-BE49-F238E27FC236}">
                    <a16:creationId xmlns:a16="http://schemas.microsoft.com/office/drawing/2014/main" id="{62291E9E-E480-3848-B66C-A622FD178575}"/>
                  </a:ext>
                </a:extLst>
              </p:cNvPr>
              <p:cNvSpPr/>
              <p:nvPr userDrawn="1"/>
            </p:nvSpPr>
            <p:spPr>
              <a:xfrm rot="5400000">
                <a:off x="12365421" y="1013499"/>
                <a:ext cx="252248" cy="2522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80AE374F-04E6-944F-B739-1FD67C9AE5C3}"/>
                  </a:ext>
                </a:extLst>
              </p:cNvPr>
              <p:cNvSpPr/>
              <p:nvPr userDrawn="1"/>
            </p:nvSpPr>
            <p:spPr>
              <a:xfrm rot="5400000">
                <a:off x="12365421" y="1351332"/>
                <a:ext cx="252248" cy="2522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0FE75EA5-38DD-2948-842F-4EBEFDC3F434}"/>
                  </a:ext>
                </a:extLst>
              </p:cNvPr>
              <p:cNvSpPr/>
              <p:nvPr userDrawn="1"/>
            </p:nvSpPr>
            <p:spPr>
              <a:xfrm rot="5400000">
                <a:off x="12365421" y="1689165"/>
                <a:ext cx="252248" cy="2522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a:extLst>
                  <a:ext uri="{FF2B5EF4-FFF2-40B4-BE49-F238E27FC236}">
                    <a16:creationId xmlns:a16="http://schemas.microsoft.com/office/drawing/2014/main" id="{005C7488-2920-3D42-8AE0-ACEDA47F7D08}"/>
                  </a:ext>
                </a:extLst>
              </p:cNvPr>
              <p:cNvSpPr/>
              <p:nvPr userDrawn="1"/>
            </p:nvSpPr>
            <p:spPr>
              <a:xfrm rot="5400000">
                <a:off x="12365421" y="2026998"/>
                <a:ext cx="252248" cy="252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a:extLst>
                  <a:ext uri="{FF2B5EF4-FFF2-40B4-BE49-F238E27FC236}">
                    <a16:creationId xmlns:a16="http://schemas.microsoft.com/office/drawing/2014/main" id="{6437AEFA-DE72-C04E-9D23-34938F307D53}"/>
                  </a:ext>
                </a:extLst>
              </p:cNvPr>
              <p:cNvSpPr/>
              <p:nvPr userDrawn="1"/>
            </p:nvSpPr>
            <p:spPr>
              <a:xfrm rot="5400000">
                <a:off x="12365421" y="2364831"/>
                <a:ext cx="252248" cy="252248"/>
              </a:xfrm>
              <a:prstGeom prst="rect">
                <a:avLst/>
              </a:prstGeom>
              <a:solidFill>
                <a:srgbClr val="F5F2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6">
                <a:extLst>
                  <a:ext uri="{FF2B5EF4-FFF2-40B4-BE49-F238E27FC236}">
                    <a16:creationId xmlns:a16="http://schemas.microsoft.com/office/drawing/2014/main" id="{BEB5B8EA-9CFC-2B46-9644-06661A0A3EE8}"/>
                  </a:ext>
                </a:extLst>
              </p:cNvPr>
              <p:cNvSpPr/>
              <p:nvPr userDrawn="1"/>
            </p:nvSpPr>
            <p:spPr>
              <a:xfrm rot="5400000">
                <a:off x="12365421" y="2702661"/>
                <a:ext cx="252248" cy="252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nvGrpSpPr>
          <p:cNvPr id="23" name="Gruppe 22">
            <a:extLst>
              <a:ext uri="{FF2B5EF4-FFF2-40B4-BE49-F238E27FC236}">
                <a16:creationId xmlns:a16="http://schemas.microsoft.com/office/drawing/2014/main" id="{7E845470-4B67-9340-B33A-A1B11F2EF8D9}"/>
              </a:ext>
            </a:extLst>
          </p:cNvPr>
          <p:cNvGrpSpPr/>
          <p:nvPr userDrawn="1"/>
        </p:nvGrpSpPr>
        <p:grpSpPr>
          <a:xfrm>
            <a:off x="6096000" y="-577850"/>
            <a:ext cx="0" cy="8013700"/>
            <a:chOff x="6096000" y="-571500"/>
            <a:chExt cx="0" cy="8013700"/>
          </a:xfrm>
        </p:grpSpPr>
        <p:cxnSp>
          <p:nvCxnSpPr>
            <p:cNvPr id="21" name="Rett linje 20">
              <a:extLst>
                <a:ext uri="{FF2B5EF4-FFF2-40B4-BE49-F238E27FC236}">
                  <a16:creationId xmlns:a16="http://schemas.microsoft.com/office/drawing/2014/main" id="{54862DCC-3202-1C45-B0B0-57D7D7650E72}"/>
                </a:ext>
              </a:extLst>
            </p:cNvPr>
            <p:cNvCxnSpPr/>
            <p:nvPr userDrawn="1"/>
          </p:nvCxnSpPr>
          <p:spPr>
            <a:xfrm>
              <a:off x="6096000" y="-571500"/>
              <a:ext cx="0" cy="393700"/>
            </a:xfrm>
            <a:prstGeom prst="line">
              <a:avLst/>
            </a:prstGeom>
          </p:spPr>
          <p:style>
            <a:lnRef idx="1">
              <a:schemeClr val="dk1"/>
            </a:lnRef>
            <a:fillRef idx="0">
              <a:schemeClr val="dk1"/>
            </a:fillRef>
            <a:effectRef idx="0">
              <a:schemeClr val="dk1"/>
            </a:effectRef>
            <a:fontRef idx="minor">
              <a:schemeClr val="tx1"/>
            </a:fontRef>
          </p:style>
        </p:cxnSp>
        <p:cxnSp>
          <p:nvCxnSpPr>
            <p:cNvPr id="22" name="Rett linje 21">
              <a:extLst>
                <a:ext uri="{FF2B5EF4-FFF2-40B4-BE49-F238E27FC236}">
                  <a16:creationId xmlns:a16="http://schemas.microsoft.com/office/drawing/2014/main" id="{3D0CC79D-0455-024A-BC2C-08173E227F37}"/>
                </a:ext>
              </a:extLst>
            </p:cNvPr>
            <p:cNvCxnSpPr/>
            <p:nvPr userDrawn="1"/>
          </p:nvCxnSpPr>
          <p:spPr>
            <a:xfrm>
              <a:off x="6096000" y="7048500"/>
              <a:ext cx="0" cy="393700"/>
            </a:xfrm>
            <a:prstGeom prst="line">
              <a:avLst/>
            </a:prstGeom>
          </p:spPr>
          <p:style>
            <a:lnRef idx="1">
              <a:schemeClr val="dk1"/>
            </a:lnRef>
            <a:fillRef idx="0">
              <a:schemeClr val="dk1"/>
            </a:fillRef>
            <a:effectRef idx="0">
              <a:schemeClr val="dk1"/>
            </a:effectRef>
            <a:fontRef idx="minor">
              <a:schemeClr val="tx1"/>
            </a:fontRef>
          </p:style>
        </p:cxnSp>
      </p:grpSp>
      <p:cxnSp>
        <p:nvCxnSpPr>
          <p:cNvPr id="25" name="Rett linje 24">
            <a:extLst>
              <a:ext uri="{FF2B5EF4-FFF2-40B4-BE49-F238E27FC236}">
                <a16:creationId xmlns:a16="http://schemas.microsoft.com/office/drawing/2014/main" id="{B1AFFF38-3EA5-FE46-81E7-7AC6504C6669}"/>
              </a:ext>
            </a:extLst>
          </p:cNvPr>
          <p:cNvCxnSpPr/>
          <p:nvPr userDrawn="1"/>
        </p:nvCxnSpPr>
        <p:spPr>
          <a:xfrm rot="16200000">
            <a:off x="-331197" y="3232150"/>
            <a:ext cx="0" cy="393700"/>
          </a:xfrm>
          <a:prstGeom prst="line">
            <a:avLst/>
          </a:prstGeom>
        </p:spPr>
        <p:style>
          <a:lnRef idx="1">
            <a:schemeClr val="dk1"/>
          </a:lnRef>
          <a:fillRef idx="0">
            <a:schemeClr val="dk1"/>
          </a:fillRef>
          <a:effectRef idx="0">
            <a:schemeClr val="dk1"/>
          </a:effectRef>
          <a:fontRef idx="minor">
            <a:schemeClr val="tx1"/>
          </a:fontRef>
        </p:style>
      </p:cxnSp>
      <p:cxnSp>
        <p:nvCxnSpPr>
          <p:cNvPr id="26" name="Rett linje 25">
            <a:extLst>
              <a:ext uri="{FF2B5EF4-FFF2-40B4-BE49-F238E27FC236}">
                <a16:creationId xmlns:a16="http://schemas.microsoft.com/office/drawing/2014/main" id="{057ED24B-CA86-484F-B62E-ACB34F65AE38}"/>
              </a:ext>
            </a:extLst>
          </p:cNvPr>
          <p:cNvCxnSpPr/>
          <p:nvPr userDrawn="1"/>
        </p:nvCxnSpPr>
        <p:spPr>
          <a:xfrm rot="16200000">
            <a:off x="12555855" y="3232150"/>
            <a:ext cx="0" cy="393700"/>
          </a:xfrm>
          <a:prstGeom prst="line">
            <a:avLst/>
          </a:prstGeom>
        </p:spPr>
        <p:style>
          <a:lnRef idx="1">
            <a:schemeClr val="dk1"/>
          </a:lnRef>
          <a:fillRef idx="0">
            <a:schemeClr val="dk1"/>
          </a:fillRef>
          <a:effectRef idx="0">
            <a:schemeClr val="dk1"/>
          </a:effectRef>
          <a:fontRef idx="minor">
            <a:schemeClr val="tx1"/>
          </a:fontRef>
        </p:style>
      </p:cxnSp>
      <p:pic>
        <p:nvPicPr>
          <p:cNvPr id="35" name="Bilde 34">
            <a:extLst>
              <a:ext uri="{FF2B5EF4-FFF2-40B4-BE49-F238E27FC236}">
                <a16:creationId xmlns:a16="http://schemas.microsoft.com/office/drawing/2014/main" id="{F7DAA1E1-2F02-9D48-AE77-8B9FBEF42156}"/>
              </a:ext>
            </a:extLst>
          </p:cNvPr>
          <p:cNvPicPr>
            <a:picLocks noChangeAspect="1"/>
          </p:cNvPicPr>
          <p:nvPr userDrawn="1"/>
        </p:nvPicPr>
        <p:blipFill>
          <a:blip r:embed="rId20"/>
          <a:stretch>
            <a:fillRect/>
          </a:stretch>
        </p:blipFill>
        <p:spPr>
          <a:xfrm>
            <a:off x="11556339" y="6433566"/>
            <a:ext cx="417986" cy="210692"/>
          </a:xfrm>
          <a:prstGeom prst="rect">
            <a:avLst/>
          </a:prstGeom>
        </p:spPr>
      </p:pic>
    </p:spTree>
    <p:extLst>
      <p:ext uri="{BB962C8B-B14F-4D97-AF65-F5344CB8AC3E}">
        <p14:creationId xmlns:p14="http://schemas.microsoft.com/office/powerpoint/2010/main" val="2568999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71" r:id="rId4"/>
    <p:sldLayoutId id="2147483653" r:id="rId5"/>
    <p:sldLayoutId id="2147483654" r:id="rId6"/>
    <p:sldLayoutId id="2147483672" r:id="rId7"/>
    <p:sldLayoutId id="2147483655" r:id="rId8"/>
    <p:sldLayoutId id="2147483681" r:id="rId9"/>
    <p:sldLayoutId id="2147483670" r:id="rId10"/>
    <p:sldLayoutId id="2147483651" r:id="rId11"/>
    <p:sldLayoutId id="2147483684" r:id="rId12"/>
    <p:sldLayoutId id="2147483685" r:id="rId13"/>
    <p:sldLayoutId id="2147483704" r:id="rId14"/>
    <p:sldLayoutId id="2147483686" r:id="rId15"/>
    <p:sldLayoutId id="2147483687" r:id="rId16"/>
    <p:sldLayoutId id="2147483701" r:id="rId17"/>
    <p:sldLayoutId id="2147483702"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52000" indent="-252000" algn="l" defTabSz="914400" rtl="0" eaLnBrk="1" latinLnBrk="0" hangingPunct="1">
        <a:lnSpc>
          <a:spcPct val="90000"/>
        </a:lnSpc>
        <a:spcBef>
          <a:spcPts val="1800"/>
        </a:spcBef>
        <a:buClr>
          <a:schemeClr val="accent1"/>
        </a:buClr>
        <a:buFont typeface="Arial" panose="020B0604020202020204" pitchFamily="34" charset="0"/>
        <a:buChar char="•"/>
        <a:defRPr sz="2600" kern="1200">
          <a:solidFill>
            <a:schemeClr val="tx1"/>
          </a:solidFill>
          <a:latin typeface="+mn-lt"/>
          <a:ea typeface="+mn-ea"/>
          <a:cs typeface="+mn-cs"/>
        </a:defRPr>
      </a:lvl1pPr>
      <a:lvl2pPr marL="504000" indent="-252000" algn="l" defTabSz="914400" rtl="0" eaLnBrk="1" latinLnBrk="0" hangingPunct="1">
        <a:lnSpc>
          <a:spcPct val="100000"/>
        </a:lnSpc>
        <a:spcBef>
          <a:spcPts val="500"/>
        </a:spcBef>
        <a:buFont typeface="System Font Regular"/>
        <a:buChar char="–"/>
        <a:defRPr sz="2000" kern="1200">
          <a:solidFill>
            <a:schemeClr val="tx1"/>
          </a:solidFill>
          <a:latin typeface="+mn-lt"/>
          <a:ea typeface="+mn-ea"/>
          <a:cs typeface="+mn-cs"/>
        </a:defRPr>
      </a:lvl2pPr>
      <a:lvl3pPr marL="714375" indent="-219075" algn="l" defTabSz="914400" rtl="0" eaLnBrk="1" latinLnBrk="0" hangingPunct="1">
        <a:lnSpc>
          <a:spcPct val="100000"/>
        </a:lnSpc>
        <a:spcBef>
          <a:spcPts val="500"/>
        </a:spcBef>
        <a:buClr>
          <a:schemeClr val="accent2"/>
        </a:buClr>
        <a:buFont typeface="System Font Regular"/>
        <a:buChar char="–"/>
        <a:tabLst/>
        <a:defRPr sz="2000" kern="1200">
          <a:solidFill>
            <a:schemeClr val="tx1">
              <a:lumMod val="65000"/>
              <a:lumOff val="35000"/>
            </a:schemeClr>
          </a:solidFill>
          <a:latin typeface="+mn-lt"/>
          <a:ea typeface="+mn-ea"/>
          <a:cs typeface="+mn-cs"/>
        </a:defRPr>
      </a:lvl3pPr>
      <a:lvl4pPr marL="933450" indent="-219075" algn="l" defTabSz="914400" rtl="0" eaLnBrk="1" latinLnBrk="0" hangingPunct="1">
        <a:lnSpc>
          <a:spcPct val="100000"/>
        </a:lnSpc>
        <a:spcBef>
          <a:spcPts val="500"/>
        </a:spcBef>
        <a:buFont typeface="Arial" panose="020B0604020202020204" pitchFamily="34" charset="0"/>
        <a:buChar char="•"/>
        <a:tabLst/>
        <a:defRPr sz="1600" kern="1200">
          <a:solidFill>
            <a:schemeClr val="tx1">
              <a:lumMod val="65000"/>
              <a:lumOff val="35000"/>
            </a:schemeClr>
          </a:solidFill>
          <a:latin typeface="+mn-lt"/>
          <a:ea typeface="+mn-ea"/>
          <a:cs typeface="+mn-cs"/>
        </a:defRPr>
      </a:lvl4pPr>
      <a:lvl5pPr marL="1117600" indent="-160338" algn="l" defTabSz="914400" rtl="0" eaLnBrk="1" latinLnBrk="0" hangingPunct="1">
        <a:lnSpc>
          <a:spcPct val="100000"/>
        </a:lnSpc>
        <a:spcBef>
          <a:spcPts val="500"/>
        </a:spcBef>
        <a:buFont typeface="Arial" panose="020B0604020202020204" pitchFamily="34" charset="0"/>
        <a:buChar char="•"/>
        <a:tabLst/>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4" pos="6414" userDrawn="1">
          <p15:clr>
            <a:srgbClr val="F26B43"/>
          </p15:clr>
        </p15:guide>
        <p15:guide id="5" orient="horz" pos="1267" userDrawn="1">
          <p15:clr>
            <a:srgbClr val="F26B43"/>
          </p15:clr>
        </p15:guide>
        <p15:guide id="6" orient="horz" pos="414" userDrawn="1">
          <p15:clr>
            <a:srgbClr val="F26B43"/>
          </p15:clr>
        </p15:guide>
        <p15:guide id="7" orient="horz" pos="3906" userDrawn="1">
          <p15:clr>
            <a:srgbClr val="F26B43"/>
          </p15:clr>
        </p15:guide>
        <p15:guide id="8" pos="7265" userDrawn="1">
          <p15:clr>
            <a:srgbClr val="F26B43"/>
          </p15:clr>
        </p15:guide>
        <p15:guide id="9" pos="41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9.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hyperlink" Target="https://www.usbl.no/"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hyperlink" Target="https://www.usbl.no/inspirasjon-og-tips/hage-balkong-og-utemiljo/ny-takterasse-borettsla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usbl.no/medlemskap/bli-medlem"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203N9EEjXsU"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ssholder for bilde 2" descr="Et bilde som inneholder utendørs, konstruksjon, plante, vindu  Automatisk generert beskrivelse">
            <a:extLst>
              <a:ext uri="{FF2B5EF4-FFF2-40B4-BE49-F238E27FC236}">
                <a16:creationId xmlns:a16="http://schemas.microsoft.com/office/drawing/2014/main" id="{584FDE52-3DEE-EADB-A04E-CDBECBA35FBE}"/>
              </a:ext>
            </a:extLst>
          </p:cNvPr>
          <p:cNvPicPr>
            <a:picLocks noGrp="1" noChangeAspect="1"/>
          </p:cNvPicPr>
          <p:nvPr>
            <p:ph type="pic" sz="quarter" idx="13"/>
          </p:nvPr>
        </p:nvPicPr>
        <p:blipFill>
          <a:blip r:embed="rId3"/>
          <a:srcRect t="5048" b="5048"/>
          <a:stretch/>
        </p:blipFill>
        <p:spPr>
          <a:xfrm>
            <a:off x="8101585" y="2008132"/>
            <a:ext cx="4090416" cy="4854236"/>
          </a:xfrm>
        </p:spPr>
      </p:pic>
      <p:sp>
        <p:nvSpPr>
          <p:cNvPr id="2" name="Tittel 1">
            <a:extLst>
              <a:ext uri="{FF2B5EF4-FFF2-40B4-BE49-F238E27FC236}">
                <a16:creationId xmlns:a16="http://schemas.microsoft.com/office/drawing/2014/main" id="{9EF892BD-5C62-8F44-A1DC-EEAA1BF35078}"/>
              </a:ext>
            </a:extLst>
          </p:cNvPr>
          <p:cNvSpPr>
            <a:spLocks noGrp="1"/>
          </p:cNvSpPr>
          <p:nvPr>
            <p:ph type="title"/>
          </p:nvPr>
        </p:nvSpPr>
        <p:spPr/>
        <p:txBody>
          <a:bodyPr>
            <a:normAutofit/>
          </a:bodyPr>
          <a:lstStyle/>
          <a:p>
            <a:r>
              <a:rPr lang="nb-SJ" dirty="0"/>
              <a:t>Velkommen til </a:t>
            </a:r>
            <a:r>
              <a:rPr lang="nb-NO" dirty="0"/>
              <a:t>Styrevervet </a:t>
            </a:r>
            <a:br>
              <a:rPr lang="nb-NO" dirty="0"/>
            </a:br>
            <a:r>
              <a:rPr lang="nb-NO" dirty="0"/>
              <a:t>trinn for trinn</a:t>
            </a:r>
          </a:p>
        </p:txBody>
      </p:sp>
      <p:sp>
        <p:nvSpPr>
          <p:cNvPr id="5" name="Plassholder for dato 4">
            <a:extLst>
              <a:ext uri="{FF2B5EF4-FFF2-40B4-BE49-F238E27FC236}">
                <a16:creationId xmlns:a16="http://schemas.microsoft.com/office/drawing/2014/main" id="{98067B59-A958-C843-8661-BBD777E0A823}"/>
              </a:ext>
            </a:extLst>
          </p:cNvPr>
          <p:cNvSpPr>
            <a:spLocks noGrp="1"/>
          </p:cNvSpPr>
          <p:nvPr>
            <p:ph type="dt" sz="half" idx="14"/>
          </p:nvPr>
        </p:nvSpPr>
        <p:spPr/>
        <p:txBody>
          <a:bodyPr/>
          <a:lstStyle/>
          <a:p>
            <a:fld id="{A70B2DDB-D1A4-604B-AC1A-892AD2DA08EC}" type="datetime5">
              <a:rPr lang="nb-NO" smtClean="0"/>
              <a:pPr/>
              <a:t>9. jun. 2026</a:t>
            </a:fld>
            <a:endParaRPr lang="nb-NO"/>
          </a:p>
        </p:txBody>
      </p:sp>
      <p:sp>
        <p:nvSpPr>
          <p:cNvPr id="6" name="Plassholder for lysbildenummer 5">
            <a:extLst>
              <a:ext uri="{FF2B5EF4-FFF2-40B4-BE49-F238E27FC236}">
                <a16:creationId xmlns:a16="http://schemas.microsoft.com/office/drawing/2014/main" id="{38492B32-D73A-4240-8254-5EA87FEE5698}"/>
              </a:ext>
            </a:extLst>
          </p:cNvPr>
          <p:cNvSpPr>
            <a:spLocks noGrp="1"/>
          </p:cNvSpPr>
          <p:nvPr>
            <p:ph type="sldNum" sz="quarter" idx="16"/>
          </p:nvPr>
        </p:nvSpPr>
        <p:spPr/>
        <p:txBody>
          <a:bodyPr/>
          <a:lstStyle/>
          <a:p>
            <a:pPr algn="r"/>
            <a:r>
              <a:rPr lang="nb-NO"/>
              <a:t>Side </a:t>
            </a:r>
            <a:fld id="{24833A04-2833-464E-B488-160BABDBA08A}" type="slidenum">
              <a:rPr lang="nb-NO" smtClean="0"/>
              <a:pPr algn="r"/>
              <a:t>1</a:t>
            </a:fld>
            <a:endParaRPr lang="nb-NO"/>
          </a:p>
        </p:txBody>
      </p:sp>
    </p:spTree>
    <p:extLst>
      <p:ext uri="{BB962C8B-B14F-4D97-AF65-F5344CB8AC3E}">
        <p14:creationId xmlns:p14="http://schemas.microsoft.com/office/powerpoint/2010/main" val="72293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a:solidFill>
                  <a:schemeClr val="tx1"/>
                </a:solidFill>
              </a:rPr>
              <a:t>Årshjulet – kort oppsummert</a:t>
            </a:r>
          </a:p>
        </p:txBody>
      </p:sp>
      <p:sp>
        <p:nvSpPr>
          <p:cNvPr id="3" name="Plassholder for innhold 2"/>
          <p:cNvSpPr>
            <a:spLocks noGrp="1"/>
          </p:cNvSpPr>
          <p:nvPr>
            <p:ph idx="1"/>
          </p:nvPr>
        </p:nvSpPr>
        <p:spPr>
          <a:xfrm>
            <a:off x="708026" y="2186862"/>
            <a:ext cx="7008812" cy="3650602"/>
          </a:xfrm>
        </p:spPr>
        <p:txBody>
          <a:bodyPr>
            <a:normAutofit/>
          </a:bodyPr>
          <a:lstStyle/>
          <a:p>
            <a:r>
              <a:rPr lang="nb-NO" sz="2400" b="0" i="0">
                <a:effectLst/>
              </a:rPr>
              <a:t>Styret jobber hele året med drift, økonomi og vedlikehold. Hovedrytmen er:</a:t>
            </a:r>
            <a:endParaRPr lang="nb-SJ" sz="2400" b="0" i="0">
              <a:effectLst/>
            </a:endParaRPr>
          </a:p>
          <a:p>
            <a:pPr marL="251460" indent="-251460"/>
            <a:r>
              <a:rPr lang="nb-NO" sz="2400" b="1" i="0">
                <a:effectLst/>
              </a:rPr>
              <a:t>Planlegge</a:t>
            </a:r>
            <a:r>
              <a:rPr lang="nb-NO" sz="2400" b="0" i="0">
                <a:effectLst/>
              </a:rPr>
              <a:t> – høst</a:t>
            </a:r>
          </a:p>
          <a:p>
            <a:pPr marL="251460" indent="-251460"/>
            <a:r>
              <a:rPr lang="nb-NO" sz="2400" b="1" i="0">
                <a:effectLst/>
              </a:rPr>
              <a:t>Forberede</a:t>
            </a:r>
            <a:r>
              <a:rPr lang="nb-NO" sz="2400" b="0" i="0">
                <a:effectLst/>
              </a:rPr>
              <a:t> – vinter</a:t>
            </a:r>
          </a:p>
          <a:p>
            <a:pPr marL="251460" indent="-251460"/>
            <a:r>
              <a:rPr lang="nb-NO" sz="2400" b="1" i="0">
                <a:effectLst/>
              </a:rPr>
              <a:t>Beslutte og gjennomføre</a:t>
            </a:r>
            <a:r>
              <a:rPr lang="nb-NO" sz="2400" b="0" i="0">
                <a:effectLst/>
              </a:rPr>
              <a:t> – vår</a:t>
            </a:r>
          </a:p>
          <a:p>
            <a:pPr marL="251460" indent="-251460"/>
            <a:r>
              <a:rPr lang="nb-NO" sz="2400" b="1" i="0">
                <a:effectLst/>
              </a:rPr>
              <a:t>Følge opp</a:t>
            </a:r>
            <a:r>
              <a:rPr lang="nb-NO" sz="2400" b="0" i="0">
                <a:effectLst/>
              </a:rPr>
              <a:t> – sommer</a:t>
            </a:r>
          </a:p>
        </p:txBody>
      </p:sp>
      <p:sp>
        <p:nvSpPr>
          <p:cNvPr id="6" name="Plassholder for lysbildenummer 4">
            <a:extLst>
              <a:ext uri="{FF2B5EF4-FFF2-40B4-BE49-F238E27FC236}">
                <a16:creationId xmlns:a16="http://schemas.microsoft.com/office/drawing/2014/main" id="{051551DB-1042-0E4F-AF93-A30FD23833F2}"/>
              </a:ext>
            </a:extLst>
          </p:cNvPr>
          <p:cNvSpPr>
            <a:spLocks noGrp="1"/>
          </p:cNvSpPr>
          <p:nvPr>
            <p:ph type="sldNum" sz="quarter" idx="12"/>
          </p:nvPr>
        </p:nvSpPr>
        <p:spPr>
          <a:xfrm>
            <a:off x="10187750" y="7699"/>
            <a:ext cx="1543050" cy="655121"/>
          </a:xfrm>
        </p:spPr>
        <p:txBody>
          <a:bodyPr/>
          <a:lstStyle/>
          <a:p>
            <a:endParaRPr lang="nb-NO"/>
          </a:p>
        </p:txBody>
      </p:sp>
      <p:pic>
        <p:nvPicPr>
          <p:cNvPr id="7" name="Bilde 6">
            <a:extLst>
              <a:ext uri="{FF2B5EF4-FFF2-40B4-BE49-F238E27FC236}">
                <a16:creationId xmlns:a16="http://schemas.microsoft.com/office/drawing/2014/main" id="{FDC91F5E-FA54-4AF5-AF63-A88D7C4052E6}"/>
              </a:ext>
            </a:extLst>
          </p:cNvPr>
          <p:cNvPicPr>
            <a:picLocks noChangeAspect="1"/>
          </p:cNvPicPr>
          <p:nvPr/>
        </p:nvPicPr>
        <p:blipFill>
          <a:blip r:embed="rId3"/>
          <a:stretch>
            <a:fillRect/>
          </a:stretch>
        </p:blipFill>
        <p:spPr>
          <a:xfrm>
            <a:off x="8114330" y="2383730"/>
            <a:ext cx="3484366" cy="3484366"/>
          </a:xfrm>
          <a:prstGeom prst="rect">
            <a:avLst/>
          </a:prstGeom>
        </p:spPr>
      </p:pic>
    </p:spTree>
    <p:extLst>
      <p:ext uri="{BB962C8B-B14F-4D97-AF65-F5344CB8AC3E}">
        <p14:creationId xmlns:p14="http://schemas.microsoft.com/office/powerpoint/2010/main" val="4136489251"/>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2441E7F2-A884-440F-B541-41AA31D508B4}"/>
              </a:ext>
            </a:extLst>
          </p:cNvPr>
          <p:cNvSpPr>
            <a:spLocks noGrp="1"/>
          </p:cNvSpPr>
          <p:nvPr>
            <p:ph sz="half" idx="1"/>
          </p:nvPr>
        </p:nvSpPr>
        <p:spPr>
          <a:xfrm>
            <a:off x="658809" y="1879416"/>
            <a:ext cx="5040000" cy="4813992"/>
          </a:xfrm>
        </p:spPr>
        <p:txBody>
          <a:bodyPr>
            <a:normAutofit/>
          </a:bodyPr>
          <a:lstStyle/>
          <a:p>
            <a:r>
              <a:rPr lang="nb-NO" sz="2400"/>
              <a:t>Behandle saker og ta beslutninger i styremøter</a:t>
            </a:r>
          </a:p>
          <a:p>
            <a:r>
              <a:rPr lang="nb-NO" sz="2400"/>
              <a:t>Følge opp vedtak som er gjort</a:t>
            </a:r>
          </a:p>
          <a:p>
            <a:r>
              <a:rPr lang="nb-NO" sz="2400"/>
              <a:t>Ha kontroll på økonomi – godkjenne fakturaer og følge budsjett</a:t>
            </a:r>
          </a:p>
          <a:p>
            <a:r>
              <a:rPr lang="nb-NO" sz="2400"/>
              <a:t>Svare på henvendelser fra beboere</a:t>
            </a:r>
          </a:p>
          <a:p>
            <a:r>
              <a:rPr lang="nb-NO" sz="2400"/>
              <a:t>Håndtere klager og nabosaker</a:t>
            </a:r>
          </a:p>
        </p:txBody>
      </p:sp>
      <p:sp>
        <p:nvSpPr>
          <p:cNvPr id="6" name="Plassholder for innhold 5">
            <a:extLst>
              <a:ext uri="{FF2B5EF4-FFF2-40B4-BE49-F238E27FC236}">
                <a16:creationId xmlns:a16="http://schemas.microsoft.com/office/drawing/2014/main" id="{0617267F-84D8-4CA9-8AC2-2C9CB6DED66A}"/>
              </a:ext>
            </a:extLst>
          </p:cNvPr>
          <p:cNvSpPr>
            <a:spLocks noGrp="1"/>
          </p:cNvSpPr>
          <p:nvPr>
            <p:ph sz="half" idx="2"/>
          </p:nvPr>
        </p:nvSpPr>
        <p:spPr>
          <a:xfrm>
            <a:off x="6096000" y="1879416"/>
            <a:ext cx="5040000" cy="4713408"/>
          </a:xfrm>
        </p:spPr>
        <p:txBody>
          <a:bodyPr>
            <a:normAutofit/>
          </a:bodyPr>
          <a:lstStyle/>
          <a:p>
            <a:r>
              <a:rPr lang="nb-NO" sz="2400"/>
              <a:t>Følge opp drift – renhold, vaktmester og leverandører</a:t>
            </a:r>
          </a:p>
          <a:p>
            <a:r>
              <a:rPr lang="nb-NO" sz="2400"/>
              <a:t>Sørge for vedlikehold av bygg og fellesarealer</a:t>
            </a:r>
          </a:p>
          <a:p>
            <a:r>
              <a:rPr lang="nb-NO" sz="2400"/>
              <a:t>Kommunisere informasjon til beboere</a:t>
            </a:r>
          </a:p>
          <a:p>
            <a:r>
              <a:rPr lang="nb-NO" sz="2400"/>
              <a:t>Følge opp avtaler og kontrakter</a:t>
            </a:r>
          </a:p>
          <a:p>
            <a:r>
              <a:rPr lang="nb-NO" sz="2400"/>
              <a:t>Passe på at vedtekter og regler blir fulgt</a:t>
            </a:r>
          </a:p>
        </p:txBody>
      </p:sp>
      <p:sp>
        <p:nvSpPr>
          <p:cNvPr id="4" name="Plassholder for dato 3">
            <a:extLst>
              <a:ext uri="{FF2B5EF4-FFF2-40B4-BE49-F238E27FC236}">
                <a16:creationId xmlns:a16="http://schemas.microsoft.com/office/drawing/2014/main" id="{6319B775-3EBC-4B54-B0F4-A82A261E348C}"/>
              </a:ext>
            </a:extLst>
          </p:cNvPr>
          <p:cNvSpPr>
            <a:spLocks noGrp="1"/>
          </p:cNvSpPr>
          <p:nvPr>
            <p:ph type="dt" sz="half" idx="10"/>
          </p:nvPr>
        </p:nvSpPr>
        <p:spPr/>
        <p:txBody>
          <a:bodyPr/>
          <a:lstStyle/>
          <a:p>
            <a:endParaRPr lang="nb-NO"/>
          </a:p>
        </p:txBody>
      </p:sp>
      <p:sp>
        <p:nvSpPr>
          <p:cNvPr id="5" name="Plassholder for lysbildenummer 4">
            <a:extLst>
              <a:ext uri="{FF2B5EF4-FFF2-40B4-BE49-F238E27FC236}">
                <a16:creationId xmlns:a16="http://schemas.microsoft.com/office/drawing/2014/main" id="{114DEA32-70B8-45BE-8475-79A8ED4CAA62}"/>
              </a:ext>
            </a:extLst>
          </p:cNvPr>
          <p:cNvSpPr>
            <a:spLocks noGrp="1"/>
          </p:cNvSpPr>
          <p:nvPr>
            <p:ph type="sldNum" sz="quarter" idx="12"/>
          </p:nvPr>
        </p:nvSpPr>
        <p:spPr/>
        <p:txBody>
          <a:bodyPr/>
          <a:lstStyle/>
          <a:p>
            <a:endParaRPr lang="nb-NO"/>
          </a:p>
        </p:txBody>
      </p:sp>
      <p:sp>
        <p:nvSpPr>
          <p:cNvPr id="2" name="Tittel 1">
            <a:extLst>
              <a:ext uri="{FF2B5EF4-FFF2-40B4-BE49-F238E27FC236}">
                <a16:creationId xmlns:a16="http://schemas.microsoft.com/office/drawing/2014/main" id="{721045F9-8946-4AB8-82EF-35014CACCB9B}"/>
              </a:ext>
            </a:extLst>
          </p:cNvPr>
          <p:cNvSpPr>
            <a:spLocks noGrp="1"/>
          </p:cNvSpPr>
          <p:nvPr>
            <p:ph type="title"/>
          </p:nvPr>
        </p:nvSpPr>
        <p:spPr>
          <a:xfrm>
            <a:off x="658813" y="659273"/>
            <a:ext cx="10477187" cy="1325563"/>
          </a:xfrm>
        </p:spPr>
        <p:txBody>
          <a:bodyPr/>
          <a:lstStyle/>
          <a:p>
            <a:r>
              <a:rPr lang="nb-SJ">
                <a:solidFill>
                  <a:schemeClr val="tx1"/>
                </a:solidFill>
              </a:rPr>
              <a:t>Løpende oppgaver</a:t>
            </a:r>
            <a:endParaRPr lang="nb-NO">
              <a:solidFill>
                <a:schemeClr val="tx1"/>
              </a:solidFill>
            </a:endParaRPr>
          </a:p>
        </p:txBody>
      </p:sp>
    </p:spTree>
    <p:extLst>
      <p:ext uri="{BB962C8B-B14F-4D97-AF65-F5344CB8AC3E}">
        <p14:creationId xmlns:p14="http://schemas.microsoft.com/office/powerpoint/2010/main" val="191071852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DAA14674-7503-C913-2BA3-3D46B49A9FC4}"/>
              </a:ext>
            </a:extLst>
          </p:cNvPr>
          <p:cNvSpPr>
            <a:spLocks noGrp="1"/>
          </p:cNvSpPr>
          <p:nvPr>
            <p:ph type="dt" sz="half" idx="14"/>
          </p:nvPr>
        </p:nvSpPr>
        <p:spPr/>
        <p:txBody>
          <a:bodyPr/>
          <a:lstStyle/>
          <a:p>
            <a:fld id="{A70B2DDB-D1A4-604B-AC1A-892AD2DA08EC}" type="datetime5">
              <a:rPr lang="nb-NO" smtClean="0"/>
              <a:pPr/>
              <a:t>9. jun. 2026</a:t>
            </a:fld>
            <a:endParaRPr lang="nb-NO"/>
          </a:p>
        </p:txBody>
      </p:sp>
      <p:sp>
        <p:nvSpPr>
          <p:cNvPr id="6" name="Plassholder for lysbildenummer 5">
            <a:extLst>
              <a:ext uri="{FF2B5EF4-FFF2-40B4-BE49-F238E27FC236}">
                <a16:creationId xmlns:a16="http://schemas.microsoft.com/office/drawing/2014/main" id="{0F5515DC-388C-70F6-F031-316C2FC06AE2}"/>
              </a:ext>
            </a:extLst>
          </p:cNvPr>
          <p:cNvSpPr>
            <a:spLocks noGrp="1"/>
          </p:cNvSpPr>
          <p:nvPr>
            <p:ph type="sldNum" sz="quarter" idx="16"/>
          </p:nvPr>
        </p:nvSpPr>
        <p:spPr/>
        <p:txBody>
          <a:bodyPr/>
          <a:lstStyle/>
          <a:p>
            <a:pPr algn="r"/>
            <a:r>
              <a:rPr lang="nb-NO"/>
              <a:t>Side </a:t>
            </a:r>
            <a:fld id="{24833A04-2833-464E-B488-160BABDBA08A}" type="slidenum">
              <a:rPr lang="nb-NO" smtClean="0"/>
              <a:pPr algn="r"/>
              <a:t>12</a:t>
            </a:fld>
            <a:endParaRPr lang="nb-NO"/>
          </a:p>
        </p:txBody>
      </p:sp>
      <p:sp>
        <p:nvSpPr>
          <p:cNvPr id="8" name="Plassholder for tekst 7">
            <a:extLst>
              <a:ext uri="{FF2B5EF4-FFF2-40B4-BE49-F238E27FC236}">
                <a16:creationId xmlns:a16="http://schemas.microsoft.com/office/drawing/2014/main" id="{3F2657B2-D531-86CE-4DAE-9590A618DAAB}"/>
              </a:ext>
            </a:extLst>
          </p:cNvPr>
          <p:cNvSpPr>
            <a:spLocks noGrp="1"/>
          </p:cNvSpPr>
          <p:nvPr>
            <p:ph type="body" sz="quarter" idx="18"/>
          </p:nvPr>
        </p:nvSpPr>
        <p:spPr/>
        <p:txBody>
          <a:bodyPr/>
          <a:lstStyle/>
          <a:p>
            <a:endParaRPr lang="nb-NO"/>
          </a:p>
        </p:txBody>
      </p:sp>
      <p:sp>
        <p:nvSpPr>
          <p:cNvPr id="7" name="Tittel 6">
            <a:extLst>
              <a:ext uri="{FF2B5EF4-FFF2-40B4-BE49-F238E27FC236}">
                <a16:creationId xmlns:a16="http://schemas.microsoft.com/office/drawing/2014/main" id="{4EBC89EA-32ED-2AF9-EAC2-968B9B314163}"/>
              </a:ext>
            </a:extLst>
          </p:cNvPr>
          <p:cNvSpPr>
            <a:spLocks noGrp="1"/>
          </p:cNvSpPr>
          <p:nvPr>
            <p:ph type="title"/>
          </p:nvPr>
        </p:nvSpPr>
        <p:spPr>
          <a:xfrm>
            <a:off x="2250040" y="662820"/>
            <a:ext cx="7937710" cy="5231794"/>
          </a:xfrm>
        </p:spPr>
        <p:txBody>
          <a:bodyPr>
            <a:normAutofit/>
          </a:bodyPr>
          <a:lstStyle/>
          <a:p>
            <a:br>
              <a:rPr lang="nb-NO"/>
            </a:br>
            <a:br>
              <a:rPr lang="nb-NO"/>
            </a:br>
            <a:r>
              <a:rPr lang="nb-NO" sz="4000" b="1"/>
              <a:t>Kort sagt</a:t>
            </a:r>
            <a:br>
              <a:rPr lang="nb-NO" sz="4000" b="1"/>
            </a:br>
            <a:br>
              <a:rPr lang="nb-NO" sz="2800"/>
            </a:br>
            <a:r>
              <a:rPr lang="nb-NO" sz="2800"/>
              <a:t>Styret sørger for at boligselskapet går rundt i hverdagen, og at alt fungerer som det skal – både praktisk, økonomisk og sosialt.</a:t>
            </a:r>
          </a:p>
        </p:txBody>
      </p:sp>
    </p:spTree>
    <p:extLst>
      <p:ext uri="{BB962C8B-B14F-4D97-AF65-F5344CB8AC3E}">
        <p14:creationId xmlns:p14="http://schemas.microsoft.com/office/powerpoint/2010/main" val="252005082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C78BA1A4-CAF4-4370-8855-196081149BE5}"/>
              </a:ext>
            </a:extLst>
          </p:cNvPr>
          <p:cNvSpPr>
            <a:spLocks noGrp="1"/>
          </p:cNvSpPr>
          <p:nvPr>
            <p:ph type="title"/>
          </p:nvPr>
        </p:nvSpPr>
        <p:spPr>
          <a:xfrm>
            <a:off x="838200" y="681037"/>
            <a:ext cx="6833839" cy="1009651"/>
          </a:xfrm>
        </p:spPr>
        <p:txBody>
          <a:bodyPr>
            <a:normAutofit/>
          </a:bodyPr>
          <a:lstStyle/>
          <a:p>
            <a:r>
              <a:rPr lang="nb-NO">
                <a:solidFill>
                  <a:schemeClr val="tx1"/>
                </a:solidFill>
              </a:rPr>
              <a:t>Økonomi – enkelt forklart</a:t>
            </a:r>
          </a:p>
        </p:txBody>
      </p:sp>
      <p:sp>
        <p:nvSpPr>
          <p:cNvPr id="6" name="Plassholder for innhold 5">
            <a:extLst>
              <a:ext uri="{FF2B5EF4-FFF2-40B4-BE49-F238E27FC236}">
                <a16:creationId xmlns:a16="http://schemas.microsoft.com/office/drawing/2014/main" id="{887D17C2-71ED-4594-B3B3-A3646508ED43}"/>
              </a:ext>
            </a:extLst>
          </p:cNvPr>
          <p:cNvSpPr>
            <a:spLocks noGrp="1"/>
          </p:cNvSpPr>
          <p:nvPr>
            <p:ph idx="1"/>
          </p:nvPr>
        </p:nvSpPr>
        <p:spPr>
          <a:xfrm>
            <a:off x="838200" y="1825625"/>
            <a:ext cx="5393361" cy="4351338"/>
          </a:xfrm>
        </p:spPr>
        <p:txBody>
          <a:bodyPr>
            <a:normAutofit fontScale="92500" lnSpcReduction="10000"/>
          </a:bodyPr>
          <a:lstStyle/>
          <a:p>
            <a:r>
              <a:rPr lang="nb-NO" sz="2400" dirty="0"/>
              <a:t>Felleskostnadene skal dekke det laget bruker penger på</a:t>
            </a:r>
          </a:p>
          <a:p>
            <a:r>
              <a:rPr lang="nb-NO" sz="2400" dirty="0"/>
              <a:t>Hold kontroll på likviditeten og nok på driftskontoen (min. ca. kr 15 000,- per enhet)</a:t>
            </a:r>
          </a:p>
          <a:p>
            <a:r>
              <a:rPr lang="nb-NO" sz="2400" dirty="0"/>
              <a:t>Godkjenn fakturaer fortløpende</a:t>
            </a:r>
          </a:p>
          <a:p>
            <a:r>
              <a:rPr lang="nb-NO" sz="2400" dirty="0"/>
              <a:t>Følg opp leverandøravtaler</a:t>
            </a:r>
          </a:p>
          <a:p>
            <a:r>
              <a:rPr lang="nb-NO" sz="2400" dirty="0"/>
              <a:t>Juster felleskostnadene ved behov</a:t>
            </a:r>
          </a:p>
          <a:p>
            <a:r>
              <a:rPr lang="nb-NO" sz="2400" dirty="0"/>
              <a:t>Se på resultatrapporten i hvert styremøte</a:t>
            </a:r>
          </a:p>
          <a:p>
            <a:r>
              <a:rPr lang="nb-NO" sz="2400" dirty="0"/>
              <a:t>Årsregnskap om våren, budsjett om høsten</a:t>
            </a:r>
          </a:p>
        </p:txBody>
      </p:sp>
      <p:pic>
        <p:nvPicPr>
          <p:cNvPr id="2" name="Bilde 1">
            <a:extLst>
              <a:ext uri="{FF2B5EF4-FFF2-40B4-BE49-F238E27FC236}">
                <a16:creationId xmlns:a16="http://schemas.microsoft.com/office/drawing/2014/main" id="{D18C82B3-2E3A-045B-B52B-2D5F2828B73F}"/>
              </a:ext>
            </a:extLst>
          </p:cNvPr>
          <p:cNvPicPr>
            <a:picLocks noChangeAspect="1"/>
          </p:cNvPicPr>
          <p:nvPr/>
        </p:nvPicPr>
        <p:blipFill rotWithShape="1">
          <a:blip r:embed="rId3"/>
          <a:srcRect l="10047" r="18953"/>
          <a:stretch/>
        </p:blipFill>
        <p:spPr>
          <a:xfrm>
            <a:off x="7145820" y="1529414"/>
            <a:ext cx="4351338" cy="43513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2367599415"/>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C78BA1A4-CAF4-4370-8855-196081149BE5}"/>
              </a:ext>
            </a:extLst>
          </p:cNvPr>
          <p:cNvSpPr>
            <a:spLocks noGrp="1"/>
          </p:cNvSpPr>
          <p:nvPr>
            <p:ph type="title"/>
          </p:nvPr>
        </p:nvSpPr>
        <p:spPr/>
        <p:txBody>
          <a:bodyPr/>
          <a:lstStyle/>
          <a:p>
            <a:r>
              <a:rPr lang="nb-NO" dirty="0">
                <a:solidFill>
                  <a:schemeClr val="tx1"/>
                </a:solidFill>
              </a:rPr>
              <a:t>Kundeavtalen </a:t>
            </a:r>
          </a:p>
        </p:txBody>
      </p:sp>
      <p:sp>
        <p:nvSpPr>
          <p:cNvPr id="6" name="Plassholder for innhold 5">
            <a:extLst>
              <a:ext uri="{FF2B5EF4-FFF2-40B4-BE49-F238E27FC236}">
                <a16:creationId xmlns:a16="http://schemas.microsoft.com/office/drawing/2014/main" id="{887D17C2-71ED-4594-B3B3-A3646508ED43}"/>
              </a:ext>
            </a:extLst>
          </p:cNvPr>
          <p:cNvSpPr>
            <a:spLocks noGrp="1"/>
          </p:cNvSpPr>
          <p:nvPr>
            <p:ph idx="1"/>
          </p:nvPr>
        </p:nvSpPr>
        <p:spPr>
          <a:xfrm>
            <a:off x="658813" y="1825625"/>
            <a:ext cx="6300000" cy="4905708"/>
          </a:xfrm>
        </p:spPr>
        <p:txBody>
          <a:bodyPr>
            <a:normAutofit/>
          </a:bodyPr>
          <a:lstStyle/>
          <a:p>
            <a:r>
              <a:rPr lang="nb-NO" sz="2400" dirty="0"/>
              <a:t>Dette ligger fast i avtalen og er det dere kan lene dere på:</a:t>
            </a:r>
          </a:p>
          <a:p>
            <a:r>
              <a:rPr lang="nb-NO" sz="2400" b="1" dirty="0"/>
              <a:t>Økonomi og regnskap</a:t>
            </a:r>
            <a:r>
              <a:rPr lang="nb-NO" sz="2400" dirty="0"/>
              <a:t> – bokføring, rapporter, budsjett og felleskostnader</a:t>
            </a:r>
          </a:p>
          <a:p>
            <a:r>
              <a:rPr lang="nb-NO" sz="2400" b="1" dirty="0"/>
              <a:t>Forsikring</a:t>
            </a:r>
            <a:r>
              <a:rPr lang="nb-NO" sz="2400" dirty="0"/>
              <a:t> – felles forsikring for hele laget</a:t>
            </a:r>
          </a:p>
          <a:p>
            <a:r>
              <a:rPr lang="nb-NO" sz="2400" b="1" dirty="0"/>
              <a:t>Møter</a:t>
            </a:r>
            <a:r>
              <a:rPr lang="nb-NO" sz="2400" dirty="0"/>
              <a:t> – årsmøte, styremøter og beboermøter</a:t>
            </a:r>
          </a:p>
          <a:p>
            <a:r>
              <a:rPr lang="nb-NO" sz="2400" b="1" dirty="0"/>
              <a:t>Forvaltningsmessig rådgivning</a:t>
            </a:r>
            <a:r>
              <a:rPr lang="nb-NO" sz="2400" dirty="0"/>
              <a:t> – faglig hjelp og oversikt i digital portal</a:t>
            </a:r>
          </a:p>
        </p:txBody>
      </p:sp>
      <p:sp>
        <p:nvSpPr>
          <p:cNvPr id="8" name="Plassholder for lysbildenummer 4">
            <a:extLst>
              <a:ext uri="{FF2B5EF4-FFF2-40B4-BE49-F238E27FC236}">
                <a16:creationId xmlns:a16="http://schemas.microsoft.com/office/drawing/2014/main" id="{4F9A7EF2-C985-324C-8CC8-42D3C617640E}"/>
              </a:ext>
            </a:extLst>
          </p:cNvPr>
          <p:cNvSpPr>
            <a:spLocks noGrp="1"/>
          </p:cNvSpPr>
          <p:nvPr>
            <p:ph type="sldNum" sz="quarter" idx="12"/>
          </p:nvPr>
        </p:nvSpPr>
        <p:spPr>
          <a:xfrm>
            <a:off x="10187750" y="7699"/>
            <a:ext cx="1543050" cy="655121"/>
          </a:xfrm>
        </p:spPr>
        <p:txBody>
          <a:bodyPr/>
          <a:lstStyle/>
          <a:p>
            <a:endParaRPr lang="nb-NO"/>
          </a:p>
        </p:txBody>
      </p:sp>
      <p:pic>
        <p:nvPicPr>
          <p:cNvPr id="20" name="Bilde Kundeavtale"/>
          <p:cNvPicPr>
            <a:picLocks noChangeAspect="1"/>
          </p:cNvPicPr>
          <p:nvPr/>
        </p:nvPicPr>
        <p:blipFill>
          <a:blip r:embed="rId3"/>
          <a:stretch>
            <a:fillRect/>
          </a:stretch>
        </p:blipFill>
        <p:spPr>
          <a:xfrm>
            <a:off x="7900000" y="1825625"/>
            <a:ext cx="2941504" cy="4351338"/>
          </a:xfrm>
          <a:prstGeom prst="rect">
            <a:avLst/>
          </a:prstGeom>
          <a:ln w="6350">
            <a:solidFill>
              <a:schemeClr val="bg1">
                <a:lumMod val="85000"/>
              </a:schemeClr>
            </a:solidFill>
          </a:ln>
          <a:effectLst>
            <a:outerShdw blurRad="50800" dist="38100" dir="2700000" algn="tl" rotWithShape="0">
              <a:prstClr val="black">
                <a:alpha val="21000"/>
              </a:prstClr>
            </a:outerShdw>
          </a:effectLst>
        </p:spPr>
      </p:pic>
    </p:spTree>
    <p:extLst>
      <p:ext uri="{BB962C8B-B14F-4D97-AF65-F5344CB8AC3E}">
        <p14:creationId xmlns:p14="http://schemas.microsoft.com/office/powerpoint/2010/main" val="1615356400"/>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C78BA1A4-CAF4-4370-8855-196081149BE5}"/>
              </a:ext>
            </a:extLst>
          </p:cNvPr>
          <p:cNvSpPr>
            <a:spLocks noGrp="1"/>
          </p:cNvSpPr>
          <p:nvPr>
            <p:ph type="title"/>
          </p:nvPr>
        </p:nvSpPr>
        <p:spPr/>
        <p:txBody>
          <a:bodyPr/>
          <a:lstStyle/>
          <a:p>
            <a:r>
              <a:rPr lang="nb-NO" dirty="0">
                <a:solidFill>
                  <a:schemeClr val="tx1"/>
                </a:solidFill>
              </a:rPr>
              <a:t>Tilleggstjenester </a:t>
            </a:r>
          </a:p>
        </p:txBody>
      </p:sp>
      <p:sp>
        <p:nvSpPr>
          <p:cNvPr id="6" name="Plassholder for innhold 5">
            <a:extLst>
              <a:ext uri="{FF2B5EF4-FFF2-40B4-BE49-F238E27FC236}">
                <a16:creationId xmlns:a16="http://schemas.microsoft.com/office/drawing/2014/main" id="{887D17C2-71ED-4594-B3B3-A3646508ED43}"/>
              </a:ext>
            </a:extLst>
          </p:cNvPr>
          <p:cNvSpPr>
            <a:spLocks noGrp="1"/>
          </p:cNvSpPr>
          <p:nvPr>
            <p:ph idx="1"/>
          </p:nvPr>
        </p:nvSpPr>
        <p:spPr>
          <a:xfrm>
            <a:off x="658813" y="1825625"/>
            <a:ext cx="6800000" cy="4905708"/>
          </a:xfrm>
        </p:spPr>
        <p:txBody>
          <a:bodyPr>
            <a:normAutofit/>
          </a:bodyPr>
          <a:lstStyle/>
          <a:p>
            <a:r>
              <a:rPr lang="nb-NO" sz="2400"/>
              <a:t>Trenger laget mer hjelp? Dette kan dere bestille når dere vil:</a:t>
            </a:r>
          </a:p>
          <a:p>
            <a:r>
              <a:rPr lang="nb-NO" sz="2400" b="1"/>
              <a:t>Økonomi</a:t>
            </a:r>
            <a:r>
              <a:rPr lang="nb-NO" sz="2400"/>
              <a:t> – fakturering, lønn, IN-ordning og avdelingsregnskap</a:t>
            </a:r>
          </a:p>
          <a:p>
            <a:r>
              <a:rPr lang="nb-NO" sz="2400" b="1"/>
              <a:t>Trygg inntekt</a:t>
            </a:r>
            <a:r>
              <a:rPr lang="nb-NO" sz="2400"/>
              <a:t> – sikring mot tap av felleskostnader</a:t>
            </a:r>
          </a:p>
          <a:p>
            <a:r>
              <a:rPr lang="nb-NO" sz="2400" b="1"/>
              <a:t>Eierskifte og utleie</a:t>
            </a:r>
            <a:r>
              <a:rPr lang="nb-NO" sz="2400"/>
              <a:t> – godkjenning av andelseier og bruksoverlating</a:t>
            </a:r>
          </a:p>
          <a:p>
            <a:r>
              <a:rPr lang="nb-NO" sz="2400" b="1"/>
              <a:t>Usbl prosjekt og Boservice</a:t>
            </a:r>
            <a:r>
              <a:rPr lang="nb-NO" sz="2400"/>
              <a:t> – vaktmester, håndverk og prosjektledelse</a:t>
            </a:r>
          </a:p>
          <a:p>
            <a:r>
              <a:rPr lang="nb-NO" sz="2400" b="1"/>
              <a:t>Juridisk hjelp</a:t>
            </a:r>
            <a:r>
              <a:rPr lang="nb-NO" sz="2400"/>
              <a:t> – bistand i vanskelige saker</a:t>
            </a:r>
          </a:p>
        </p:txBody>
      </p:sp>
      <p:sp>
        <p:nvSpPr>
          <p:cNvPr id="8" name="Plassholder for lysbildenummer 4">
            <a:extLst>
              <a:ext uri="{FF2B5EF4-FFF2-40B4-BE49-F238E27FC236}">
                <a16:creationId xmlns:a16="http://schemas.microsoft.com/office/drawing/2014/main" id="{4F9A7EF2-C985-324C-8CC8-42D3C617640E}"/>
              </a:ext>
            </a:extLst>
          </p:cNvPr>
          <p:cNvSpPr>
            <a:spLocks noGrp="1"/>
          </p:cNvSpPr>
          <p:nvPr>
            <p:ph type="sldNum" sz="quarter" idx="12"/>
          </p:nvPr>
        </p:nvSpPr>
        <p:spPr>
          <a:xfrm>
            <a:off x="10187750" y="7699"/>
            <a:ext cx="1543050" cy="655121"/>
          </a:xfrm>
        </p:spPr>
        <p:txBody>
          <a:bodyPr/>
          <a:lstStyle/>
          <a:p>
            <a:endParaRPr lang="nb-NO"/>
          </a:p>
        </p:txBody>
      </p:sp>
      <p:pic>
        <p:nvPicPr>
          <p:cNvPr id="20" name="Bilde Tilleggstjenester"/>
          <p:cNvPicPr>
            <a:picLocks noChangeAspect="1"/>
          </p:cNvPicPr>
          <p:nvPr/>
        </p:nvPicPr>
        <p:blipFill>
          <a:blip r:embed="rId3"/>
          <a:stretch>
            <a:fillRect/>
          </a:stretch>
        </p:blipFill>
        <p:spPr>
          <a:xfrm>
            <a:off x="7900000" y="2900000"/>
            <a:ext cx="3600000" cy="2400000"/>
          </a:xfrm>
          <a:prstGeom prst="rect">
            <a:avLst/>
          </a:prstGeom>
          <a:ln w="6350">
            <a:solidFill>
              <a:schemeClr val="bg1">
                <a:lumMod val="85000"/>
              </a:schemeClr>
            </a:solidFill>
          </a:ln>
          <a:effectLst>
            <a:outerShdw blurRad="50800" dist="38100" dir="2700000" algn="tl" rotWithShape="0">
              <a:prstClr val="black">
                <a:alpha val="21000"/>
              </a:prstClr>
            </a:outerShdw>
          </a:effectLst>
        </p:spPr>
      </p:pic>
    </p:spTree>
    <p:extLst>
      <p:ext uri="{BB962C8B-B14F-4D97-AF65-F5344CB8AC3E}">
        <p14:creationId xmlns:p14="http://schemas.microsoft.com/office/powerpoint/2010/main" val="161535640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C78BA1A4-CAF4-4370-8855-196081149BE5}"/>
              </a:ext>
            </a:extLst>
          </p:cNvPr>
          <p:cNvSpPr>
            <a:spLocks noGrp="1"/>
          </p:cNvSpPr>
          <p:nvPr>
            <p:ph type="title"/>
          </p:nvPr>
        </p:nvSpPr>
        <p:spPr/>
        <p:txBody>
          <a:bodyPr/>
          <a:lstStyle/>
          <a:p>
            <a:r>
              <a:rPr lang="nb-NO">
                <a:solidFill>
                  <a:schemeClr val="tx1"/>
                </a:solidFill>
              </a:rPr>
              <a:t>Forsikring – når uhellet er ute</a:t>
            </a:r>
          </a:p>
        </p:txBody>
      </p:sp>
      <p:sp>
        <p:nvSpPr>
          <p:cNvPr id="6" name="Plassholder for innhold 5">
            <a:extLst>
              <a:ext uri="{FF2B5EF4-FFF2-40B4-BE49-F238E27FC236}">
                <a16:creationId xmlns:a16="http://schemas.microsoft.com/office/drawing/2014/main" id="{887D17C2-71ED-4594-B3B3-A3646508ED43}"/>
              </a:ext>
            </a:extLst>
          </p:cNvPr>
          <p:cNvSpPr>
            <a:spLocks noGrp="1"/>
          </p:cNvSpPr>
          <p:nvPr>
            <p:ph idx="1"/>
          </p:nvPr>
        </p:nvSpPr>
        <p:spPr>
          <a:xfrm>
            <a:off x="658813" y="1825625"/>
            <a:ext cx="6800000" cy="4905708"/>
          </a:xfrm>
        </p:spPr>
        <p:txBody>
          <a:bodyPr>
            <a:normAutofit/>
          </a:bodyPr>
          <a:lstStyle/>
          <a:p>
            <a:r>
              <a:rPr lang="nb-NO" sz="2400"/>
              <a:t>Skjer det en skade? Følg disse stegene:</a:t>
            </a:r>
          </a:p>
          <a:p>
            <a:r>
              <a:rPr lang="nb-NO" sz="2400" b="1"/>
              <a:t>1. Begrens skaden</a:t>
            </a:r>
            <a:r>
              <a:rPr lang="nb-NO" sz="2400"/>
              <a:t> med en gang</a:t>
            </a:r>
          </a:p>
          <a:p>
            <a:r>
              <a:rPr lang="nb-NO" sz="2400" b="1"/>
              <a:t>2. Meld fra til Usbl</a:t>
            </a:r>
            <a:r>
              <a:rPr lang="nb-NO" sz="2400"/>
              <a:t> via Bonabo, e-post eller telefon</a:t>
            </a:r>
          </a:p>
          <a:p>
            <a:r>
              <a:rPr lang="nb-NO" sz="2400" b="1"/>
              <a:t>3. Usbl sender saken videre</a:t>
            </a:r>
            <a:r>
              <a:rPr lang="nb-NO" sz="2400"/>
              <a:t> til forsikringsselskapet</a:t>
            </a:r>
          </a:p>
          <a:p>
            <a:r>
              <a:rPr lang="nb-NO" sz="2400" b="1"/>
              <a:t>4. En fagperson tar over</a:t>
            </a:r>
            <a:r>
              <a:rPr lang="nb-NO" sz="2400"/>
              <a:t> og blir kontaktperson</a:t>
            </a:r>
          </a:p>
          <a:p>
            <a:r>
              <a:rPr lang="nb-NO" sz="2400" b="1"/>
              <a:t>5. Skaden utbedres</a:t>
            </a:r>
            <a:r>
              <a:rPr lang="nb-NO" sz="2400"/>
              <a:t> – eller dere får et kontantoppgjør</a:t>
            </a:r>
          </a:p>
          <a:p>
            <a:r>
              <a:rPr lang="nb-NO" sz="2400" b="1"/>
              <a:t>6. Egenandelen betales</a:t>
            </a:r>
            <a:r>
              <a:rPr lang="nb-NO" sz="2400"/>
              <a:t> til slutt, så avsluttes saken</a:t>
            </a:r>
          </a:p>
        </p:txBody>
      </p:sp>
      <p:sp>
        <p:nvSpPr>
          <p:cNvPr id="8" name="Plassholder for lysbildenummer 4">
            <a:extLst>
              <a:ext uri="{FF2B5EF4-FFF2-40B4-BE49-F238E27FC236}">
                <a16:creationId xmlns:a16="http://schemas.microsoft.com/office/drawing/2014/main" id="{4F9A7EF2-C985-324C-8CC8-42D3C617640E}"/>
              </a:ext>
            </a:extLst>
          </p:cNvPr>
          <p:cNvSpPr>
            <a:spLocks noGrp="1"/>
          </p:cNvSpPr>
          <p:nvPr>
            <p:ph type="sldNum" sz="quarter" idx="12"/>
          </p:nvPr>
        </p:nvSpPr>
        <p:spPr>
          <a:xfrm>
            <a:off x="10187750" y="7699"/>
            <a:ext cx="1543050" cy="655121"/>
          </a:xfrm>
        </p:spPr>
        <p:txBody>
          <a:bodyPr/>
          <a:lstStyle/>
          <a:p>
            <a:endParaRPr lang="nb-NO"/>
          </a:p>
        </p:txBody>
      </p:sp>
      <p:pic>
        <p:nvPicPr>
          <p:cNvPr id="20" name="Bilde Forsikring"/>
          <p:cNvPicPr>
            <a:picLocks noChangeAspect="1"/>
          </p:cNvPicPr>
          <p:nvPr/>
        </p:nvPicPr>
        <p:blipFill>
          <a:blip r:embed="rId3"/>
          <a:stretch>
            <a:fillRect/>
          </a:stretch>
        </p:blipFill>
        <p:spPr>
          <a:xfrm>
            <a:off x="7900000" y="2900000"/>
            <a:ext cx="3600000" cy="2400000"/>
          </a:xfrm>
          <a:prstGeom prst="rect">
            <a:avLst/>
          </a:prstGeom>
          <a:ln w="6350">
            <a:solidFill>
              <a:schemeClr val="bg1">
                <a:lumMod val="85000"/>
              </a:schemeClr>
            </a:solidFill>
          </a:ln>
          <a:effectLst>
            <a:outerShdw blurRad="50800" dist="38100" dir="2700000" algn="tl" rotWithShape="0">
              <a:prstClr val="black">
                <a:alpha val="21000"/>
              </a:prstClr>
            </a:outerShdw>
          </a:effectLst>
        </p:spPr>
      </p:pic>
    </p:spTree>
    <p:extLst>
      <p:ext uri="{BB962C8B-B14F-4D97-AF65-F5344CB8AC3E}">
        <p14:creationId xmlns:p14="http://schemas.microsoft.com/office/powerpoint/2010/main" val="161535640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C78BA1A4-CAF4-4370-8855-196081149BE5}"/>
              </a:ext>
            </a:extLst>
          </p:cNvPr>
          <p:cNvSpPr>
            <a:spLocks noGrp="1"/>
          </p:cNvSpPr>
          <p:nvPr>
            <p:ph type="title"/>
          </p:nvPr>
        </p:nvSpPr>
        <p:spPr/>
        <p:txBody>
          <a:bodyPr/>
          <a:lstStyle/>
          <a:p>
            <a:r>
              <a:rPr lang="nb-NO">
                <a:solidFill>
                  <a:schemeClr val="tx1"/>
                </a:solidFill>
              </a:rPr>
              <a:t>Digitale tjenester som forenkler styrearbeidet</a:t>
            </a:r>
          </a:p>
        </p:txBody>
      </p:sp>
      <p:sp>
        <p:nvSpPr>
          <p:cNvPr id="6" name="Plassholder for innhold 5">
            <a:extLst>
              <a:ext uri="{FF2B5EF4-FFF2-40B4-BE49-F238E27FC236}">
                <a16:creationId xmlns:a16="http://schemas.microsoft.com/office/drawing/2014/main" id="{887D17C2-71ED-4594-B3B3-A3646508ED43}"/>
              </a:ext>
            </a:extLst>
          </p:cNvPr>
          <p:cNvSpPr>
            <a:spLocks noGrp="1"/>
          </p:cNvSpPr>
          <p:nvPr>
            <p:ph idx="1"/>
          </p:nvPr>
        </p:nvSpPr>
        <p:spPr>
          <a:xfrm>
            <a:off x="658813" y="1825625"/>
            <a:ext cx="5400000" cy="4905708"/>
          </a:xfrm>
        </p:spPr>
        <p:txBody>
          <a:bodyPr>
            <a:normAutofit/>
          </a:bodyPr>
          <a:lstStyle/>
          <a:p>
            <a:r>
              <a:rPr lang="nb-NO" sz="2400"/>
              <a:t>Smarte verktøy som gjør hverdagen i styret enklere:</a:t>
            </a:r>
          </a:p>
          <a:p>
            <a:r>
              <a:rPr lang="nb-NO" sz="2400" b="1"/>
              <a:t>Bonabo for styret</a:t>
            </a:r>
            <a:r>
              <a:rPr lang="nb-NO" sz="2400"/>
              <a:t> – økonomi, møter, kommunikasjon og årshjul på ett sted</a:t>
            </a:r>
          </a:p>
          <a:p>
            <a:r>
              <a:rPr lang="nb-NO" sz="2400" b="1"/>
              <a:t>Bonabo for beboere</a:t>
            </a:r>
            <a:r>
              <a:rPr lang="nb-NO" sz="2400"/>
              <a:t> – boliginfo, digitale årsmøter, nøkler og booking</a:t>
            </a:r>
          </a:p>
          <a:p>
            <a:r>
              <a:rPr lang="nb-NO" sz="2400" b="1"/>
              <a:t>Bevar Vedlikehold</a:t>
            </a:r>
            <a:r>
              <a:rPr lang="nb-NO" sz="2400"/>
              <a:t> – vedlikeholdsplan ti år fram i tid</a:t>
            </a:r>
          </a:p>
          <a:p>
            <a:r>
              <a:rPr lang="nb-NO" sz="2400" b="1"/>
              <a:t>Bevar HMS</a:t>
            </a:r>
            <a:r>
              <a:rPr lang="nb-NO" sz="2400"/>
              <a:t> – enkel oppfølging av HMS-kravene</a:t>
            </a:r>
          </a:p>
        </p:txBody>
      </p:sp>
      <p:sp>
        <p:nvSpPr>
          <p:cNvPr id="8" name="Plassholder for lysbildenummer 4">
            <a:extLst>
              <a:ext uri="{FF2B5EF4-FFF2-40B4-BE49-F238E27FC236}">
                <a16:creationId xmlns:a16="http://schemas.microsoft.com/office/drawing/2014/main" id="{4F9A7EF2-C985-324C-8CC8-42D3C617640E}"/>
              </a:ext>
            </a:extLst>
          </p:cNvPr>
          <p:cNvSpPr>
            <a:spLocks noGrp="1"/>
          </p:cNvSpPr>
          <p:nvPr>
            <p:ph type="sldNum" sz="quarter" idx="12"/>
          </p:nvPr>
        </p:nvSpPr>
        <p:spPr>
          <a:xfrm>
            <a:off x="10187750" y="7699"/>
            <a:ext cx="1543050" cy="655121"/>
          </a:xfrm>
        </p:spPr>
        <p:txBody>
          <a:bodyPr/>
          <a:lstStyle/>
          <a:p>
            <a:endParaRPr lang="nb-NO"/>
          </a:p>
        </p:txBody>
      </p:sp>
      <p:pic>
        <p:nvPicPr>
          <p:cNvPr id="20" name="Bilde Styret"/>
          <p:cNvPicPr>
            <a:picLocks noChangeAspect="1"/>
          </p:cNvPicPr>
          <p:nvPr/>
        </p:nvPicPr>
        <p:blipFill>
          <a:blip r:embed="rId3"/>
          <a:stretch>
            <a:fillRect/>
          </a:stretch>
        </p:blipFill>
        <p:spPr>
          <a:xfrm>
            <a:off x="6300000" y="2500750"/>
            <a:ext cx="2516593" cy="1677729"/>
          </a:xfrm>
          <a:prstGeom prst="rect">
            <a:avLst/>
          </a:prstGeom>
          <a:ln w="6350">
            <a:solidFill>
              <a:schemeClr val="bg1">
                <a:lumMod val="85000"/>
              </a:schemeClr>
            </a:solidFill>
          </a:ln>
        </p:spPr>
      </p:pic>
      <p:pic>
        <p:nvPicPr>
          <p:cNvPr id="21" name="Bilde Beboere"/>
          <p:cNvPicPr>
            <a:picLocks noChangeAspect="1"/>
          </p:cNvPicPr>
          <p:nvPr/>
        </p:nvPicPr>
        <p:blipFill>
          <a:blip r:embed="rId4"/>
          <a:stretch>
            <a:fillRect/>
          </a:stretch>
        </p:blipFill>
        <p:spPr>
          <a:xfrm>
            <a:off x="9016593" y="2500750"/>
            <a:ext cx="2516593" cy="1677729"/>
          </a:xfrm>
          <a:prstGeom prst="rect">
            <a:avLst/>
          </a:prstGeom>
          <a:ln w="6350">
            <a:solidFill>
              <a:schemeClr val="bg1">
                <a:lumMod val="85000"/>
              </a:schemeClr>
            </a:solidFill>
          </a:ln>
        </p:spPr>
      </p:pic>
      <p:pic>
        <p:nvPicPr>
          <p:cNvPr id="22" name="Bilde Vedlikehold"/>
          <p:cNvPicPr>
            <a:picLocks noChangeAspect="1"/>
          </p:cNvPicPr>
          <p:nvPr/>
        </p:nvPicPr>
        <p:blipFill>
          <a:blip r:embed="rId5"/>
          <a:stretch>
            <a:fillRect/>
          </a:stretch>
        </p:blipFill>
        <p:spPr>
          <a:xfrm>
            <a:off x="6300000" y="4378479"/>
            <a:ext cx="2516593" cy="1677729"/>
          </a:xfrm>
          <a:prstGeom prst="rect">
            <a:avLst/>
          </a:prstGeom>
          <a:ln w="6350">
            <a:solidFill>
              <a:schemeClr val="bg1">
                <a:lumMod val="85000"/>
              </a:schemeClr>
            </a:solidFill>
          </a:ln>
        </p:spPr>
      </p:pic>
      <p:pic>
        <p:nvPicPr>
          <p:cNvPr id="23" name="Bilde HMS"/>
          <p:cNvPicPr>
            <a:picLocks noChangeAspect="1"/>
          </p:cNvPicPr>
          <p:nvPr/>
        </p:nvPicPr>
        <p:blipFill>
          <a:blip r:embed="rId6"/>
          <a:stretch>
            <a:fillRect/>
          </a:stretch>
        </p:blipFill>
        <p:spPr>
          <a:xfrm>
            <a:off x="9016593" y="4378479"/>
            <a:ext cx="2516593" cy="1677729"/>
          </a:xfrm>
          <a:prstGeom prst="rect">
            <a:avLst/>
          </a:prstGeom>
          <a:ln w="6350">
            <a:solidFill>
              <a:schemeClr val="bg1">
                <a:lumMod val="85000"/>
              </a:schemeClr>
            </a:solidFill>
          </a:ln>
        </p:spPr>
      </p:pic>
    </p:spTree>
    <p:extLst>
      <p:ext uri="{BB962C8B-B14F-4D97-AF65-F5344CB8AC3E}">
        <p14:creationId xmlns:p14="http://schemas.microsoft.com/office/powerpoint/2010/main" val="1615356400"/>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a:hlinkClick r:id="rId3"/>
            <a:extLst>
              <a:ext uri="{FF2B5EF4-FFF2-40B4-BE49-F238E27FC236}">
                <a16:creationId xmlns:a16="http://schemas.microsoft.com/office/drawing/2014/main" id="{4881A40B-36AF-D427-EA5F-70E8A8893BC2}"/>
              </a:ext>
            </a:extLst>
          </p:cNvPr>
          <p:cNvPicPr>
            <a:picLocks noGrp="1" noChangeAspect="1"/>
          </p:cNvPicPr>
          <p:nvPr>
            <p:ph sz="half" idx="1"/>
          </p:nvPr>
        </p:nvPicPr>
        <p:blipFill>
          <a:blip r:embed="rId4"/>
          <a:stretch>
            <a:fillRect/>
          </a:stretch>
        </p:blipFill>
        <p:spPr>
          <a:xfrm>
            <a:off x="861582" y="1979613"/>
            <a:ext cx="4634774" cy="4221162"/>
          </a:xfrm>
        </p:spPr>
      </p:pic>
      <p:sp>
        <p:nvSpPr>
          <p:cNvPr id="3" name="Plassholder for innhold 2">
            <a:extLst>
              <a:ext uri="{FF2B5EF4-FFF2-40B4-BE49-F238E27FC236}">
                <a16:creationId xmlns:a16="http://schemas.microsoft.com/office/drawing/2014/main" id="{B1A95CA7-7212-BC06-3888-64BC18D3AD88}"/>
              </a:ext>
            </a:extLst>
          </p:cNvPr>
          <p:cNvSpPr>
            <a:spLocks noGrp="1"/>
          </p:cNvSpPr>
          <p:nvPr>
            <p:ph sz="half" idx="2"/>
          </p:nvPr>
        </p:nvSpPr>
        <p:spPr/>
        <p:txBody>
          <a:bodyPr>
            <a:normAutofit fontScale="85000" lnSpcReduction="20000"/>
          </a:bodyPr>
          <a:lstStyle/>
          <a:p>
            <a:pPr marL="0" indent="0" algn="l">
              <a:buNone/>
            </a:pPr>
            <a:endParaRPr lang="nb-SJ" b="0" i="0">
              <a:solidFill>
                <a:srgbClr val="262626"/>
              </a:solidFill>
              <a:effectLst/>
              <a:latin typeface="National2"/>
            </a:endParaRPr>
          </a:p>
          <a:p>
            <a:pPr marL="0" indent="0" algn="l">
              <a:buNone/>
            </a:pPr>
            <a:r>
              <a:rPr lang="nb-NO" b="0" i="0">
                <a:solidFill>
                  <a:srgbClr val="262626"/>
                </a:solidFill>
                <a:effectLst/>
              </a:rPr>
              <a:t>Styreskolen er et opplæringstilbud på nett for styremedlemmer i borettslag og sameier. </a:t>
            </a:r>
            <a:endParaRPr lang="nb-SJ" b="0" i="0">
              <a:solidFill>
                <a:srgbClr val="262626"/>
              </a:solidFill>
              <a:effectLst/>
            </a:endParaRPr>
          </a:p>
          <a:p>
            <a:pPr marL="0" indent="0" algn="l">
              <a:buNone/>
            </a:pPr>
            <a:r>
              <a:rPr lang="nb-NO" b="0" i="0">
                <a:solidFill>
                  <a:srgbClr val="262626"/>
                </a:solidFill>
                <a:effectLst/>
              </a:rPr>
              <a:t>Her får du rask og effektiv læring som er tilgjengelig når det passer for deg.</a:t>
            </a:r>
            <a:endParaRPr lang="nb-SJ" b="0" i="0">
              <a:solidFill>
                <a:srgbClr val="262626"/>
              </a:solidFill>
              <a:effectLst/>
            </a:endParaRPr>
          </a:p>
          <a:p>
            <a:pPr marL="0" indent="0" algn="l">
              <a:buNone/>
            </a:pPr>
            <a:r>
              <a:rPr lang="nb-NO">
                <a:solidFill>
                  <a:srgbClr val="262626"/>
                </a:solidFill>
              </a:rPr>
              <a:t>Kursene ligger i </a:t>
            </a:r>
            <a:r>
              <a:rPr lang="nb-NO" err="1">
                <a:solidFill>
                  <a:srgbClr val="262626"/>
                </a:solidFill>
              </a:rPr>
              <a:t>Bonabo</a:t>
            </a:r>
            <a:r>
              <a:rPr lang="nb-NO">
                <a:solidFill>
                  <a:srgbClr val="262626"/>
                </a:solidFill>
              </a:rPr>
              <a:t>, under fanen </a:t>
            </a:r>
            <a:r>
              <a:rPr lang="nb-NO" err="1">
                <a:solidFill>
                  <a:srgbClr val="262626"/>
                </a:solidFill>
              </a:rPr>
              <a:t>Usbl</a:t>
            </a:r>
            <a:r>
              <a:rPr lang="nb-NO">
                <a:solidFill>
                  <a:srgbClr val="262626"/>
                </a:solidFill>
              </a:rPr>
              <a:t>/ Kurs og opplæring.</a:t>
            </a:r>
            <a:endParaRPr lang="nb-SJ">
              <a:solidFill>
                <a:srgbClr val="262626"/>
              </a:solidFill>
            </a:endParaRPr>
          </a:p>
          <a:p>
            <a:pPr marL="0" indent="0" algn="l">
              <a:buNone/>
            </a:pPr>
            <a:endParaRPr lang="nb-SJ" b="0" i="0">
              <a:solidFill>
                <a:srgbClr val="262626"/>
              </a:solidFill>
              <a:effectLst/>
            </a:endParaRPr>
          </a:p>
          <a:p>
            <a:pPr marL="0" indent="0" algn="l">
              <a:buNone/>
            </a:pPr>
            <a:endParaRPr lang="nb-NO" b="0" i="0">
              <a:solidFill>
                <a:srgbClr val="262626"/>
              </a:solidFill>
              <a:effectLst/>
            </a:endParaRPr>
          </a:p>
          <a:p>
            <a:pPr marL="0" indent="0">
              <a:buNone/>
            </a:pPr>
            <a:br>
              <a:rPr lang="nb-NO" b="0" i="0">
                <a:solidFill>
                  <a:srgbClr val="262626"/>
                </a:solidFill>
                <a:effectLst/>
              </a:rPr>
            </a:br>
            <a:endParaRPr lang="nb-NO"/>
          </a:p>
        </p:txBody>
      </p:sp>
      <p:sp>
        <p:nvSpPr>
          <p:cNvPr id="4" name="Plassholder for dato 3">
            <a:extLst>
              <a:ext uri="{FF2B5EF4-FFF2-40B4-BE49-F238E27FC236}">
                <a16:creationId xmlns:a16="http://schemas.microsoft.com/office/drawing/2014/main" id="{FDB0E169-C419-3601-EC72-0552D7140F78}"/>
              </a:ext>
            </a:extLst>
          </p:cNvPr>
          <p:cNvSpPr>
            <a:spLocks noGrp="1"/>
          </p:cNvSpPr>
          <p:nvPr>
            <p:ph type="dt" sz="half" idx="10"/>
          </p:nvPr>
        </p:nvSpPr>
        <p:spPr/>
        <p:txBody>
          <a:bodyPr/>
          <a:lstStyle/>
          <a:p>
            <a:endParaRPr lang="nb-NO"/>
          </a:p>
        </p:txBody>
      </p:sp>
      <p:sp>
        <p:nvSpPr>
          <p:cNvPr id="5" name="Plassholder for lysbildenummer 4">
            <a:extLst>
              <a:ext uri="{FF2B5EF4-FFF2-40B4-BE49-F238E27FC236}">
                <a16:creationId xmlns:a16="http://schemas.microsoft.com/office/drawing/2014/main" id="{AC3DA1BD-1615-5E61-5B74-DE61D4869EA8}"/>
              </a:ext>
            </a:extLst>
          </p:cNvPr>
          <p:cNvSpPr>
            <a:spLocks noGrp="1"/>
          </p:cNvSpPr>
          <p:nvPr>
            <p:ph type="sldNum" sz="quarter" idx="12"/>
          </p:nvPr>
        </p:nvSpPr>
        <p:spPr/>
        <p:txBody>
          <a:bodyPr/>
          <a:lstStyle/>
          <a:p>
            <a:r>
              <a:rPr lang="nb-NO"/>
              <a:t>Side </a:t>
            </a:r>
            <a:fld id="{24833A04-2833-464E-B488-160BABDBA08A}" type="slidenum">
              <a:rPr lang="nb-NO" smtClean="0"/>
              <a:pPr/>
              <a:t>18</a:t>
            </a:fld>
            <a:endParaRPr lang="nb-NO"/>
          </a:p>
        </p:txBody>
      </p:sp>
      <p:sp>
        <p:nvSpPr>
          <p:cNvPr id="6" name="Tittel 5">
            <a:extLst>
              <a:ext uri="{FF2B5EF4-FFF2-40B4-BE49-F238E27FC236}">
                <a16:creationId xmlns:a16="http://schemas.microsoft.com/office/drawing/2014/main" id="{1515ACB1-237F-712D-98CB-F2D0E7533834}"/>
              </a:ext>
            </a:extLst>
          </p:cNvPr>
          <p:cNvSpPr>
            <a:spLocks noGrp="1"/>
          </p:cNvSpPr>
          <p:nvPr>
            <p:ph type="title"/>
          </p:nvPr>
        </p:nvSpPr>
        <p:spPr/>
        <p:txBody>
          <a:bodyPr/>
          <a:lstStyle/>
          <a:p>
            <a:r>
              <a:rPr lang="nb-SJ"/>
              <a:t>Styreskolen</a:t>
            </a:r>
            <a:r>
              <a:rPr lang="nb-NO"/>
              <a:t> og styretips på usbl.no</a:t>
            </a:r>
          </a:p>
        </p:txBody>
      </p:sp>
    </p:spTree>
    <p:extLst>
      <p:ext uri="{BB962C8B-B14F-4D97-AF65-F5344CB8AC3E}">
        <p14:creationId xmlns:p14="http://schemas.microsoft.com/office/powerpoint/2010/main" val="259322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AA14C6-B6E9-4F46-A826-6542DFE0951E}"/>
              </a:ext>
            </a:extLst>
          </p:cNvPr>
          <p:cNvSpPr>
            <a:spLocks noGrp="1"/>
          </p:cNvSpPr>
          <p:nvPr>
            <p:ph type="title"/>
          </p:nvPr>
        </p:nvSpPr>
        <p:spPr/>
        <p:txBody>
          <a:bodyPr/>
          <a:lstStyle/>
          <a:p>
            <a:r>
              <a:rPr lang="nb-NO" sz="2800">
                <a:solidFill>
                  <a:schemeClr val="tx1"/>
                </a:solidFill>
              </a:rPr>
              <a:t>Eiers ansvar</a:t>
            </a:r>
            <a:br>
              <a:rPr lang="nb-NO" sz="4400">
                <a:solidFill>
                  <a:schemeClr val="tx1"/>
                </a:solidFill>
                <a:ea typeface="ＭＳ Ｐゴシック" pitchFamily="34" charset="-128"/>
              </a:rPr>
            </a:br>
            <a:r>
              <a:rPr lang="nb-NO" sz="1600" err="1">
                <a:solidFill>
                  <a:schemeClr val="tx1"/>
                </a:solidFill>
                <a:ea typeface="ＭＳ Ｐゴシック" pitchFamily="34" charset="-128"/>
              </a:rPr>
              <a:t>NBBLs</a:t>
            </a:r>
            <a:r>
              <a:rPr lang="nb-NO" sz="1600">
                <a:solidFill>
                  <a:schemeClr val="tx1"/>
                </a:solidFill>
                <a:ea typeface="ＭＳ Ｐゴシック" pitchFamily="34" charset="-128"/>
              </a:rPr>
              <a:t> anbefaling og standard vedtekt</a:t>
            </a:r>
            <a:endParaRPr lang="nb-NO" sz="1600">
              <a:solidFill>
                <a:schemeClr val="tx1"/>
              </a:solidFill>
            </a:endParaRPr>
          </a:p>
        </p:txBody>
      </p:sp>
      <p:pic>
        <p:nvPicPr>
          <p:cNvPr id="4" name="Bilde 3" descr="Usbl_eiers_ansvar_plantegninger_uten_tekst-01.png">
            <a:extLst>
              <a:ext uri="{FF2B5EF4-FFF2-40B4-BE49-F238E27FC236}">
                <a16:creationId xmlns:a16="http://schemas.microsoft.com/office/drawing/2014/main" id="{C01E623E-FCDF-4E9F-B643-6F958CB22EE6}"/>
              </a:ext>
            </a:extLst>
          </p:cNvPr>
          <p:cNvPicPr>
            <a:picLocks noChangeAspect="1"/>
          </p:cNvPicPr>
          <p:nvPr/>
        </p:nvPicPr>
        <p:blipFill rotWithShape="1">
          <a:blip r:embed="rId3">
            <a:extLst>
              <a:ext uri="{28A0092B-C50C-407E-A947-70E740481C1C}">
                <a14:useLocalDpi xmlns:a14="http://schemas.microsoft.com/office/drawing/2010/main" val="0"/>
              </a:ext>
            </a:extLst>
          </a:blip>
          <a:srcRect l="20023" t="19996" r="22854" b="20209"/>
          <a:stretch/>
        </p:blipFill>
        <p:spPr>
          <a:xfrm rot="5400000">
            <a:off x="4300864" y="1543183"/>
            <a:ext cx="3092821" cy="4579471"/>
          </a:xfrm>
          <a:prstGeom prst="rect">
            <a:avLst/>
          </a:prstGeom>
        </p:spPr>
      </p:pic>
      <p:sp>
        <p:nvSpPr>
          <p:cNvPr id="5" name="TekstSylinder 4">
            <a:extLst>
              <a:ext uri="{FF2B5EF4-FFF2-40B4-BE49-F238E27FC236}">
                <a16:creationId xmlns:a16="http://schemas.microsoft.com/office/drawing/2014/main" id="{730A9322-0398-4E51-9AE9-27DD585EC065}"/>
              </a:ext>
            </a:extLst>
          </p:cNvPr>
          <p:cNvSpPr txBox="1"/>
          <p:nvPr/>
        </p:nvSpPr>
        <p:spPr>
          <a:xfrm>
            <a:off x="6431774" y="4285907"/>
            <a:ext cx="713115" cy="276999"/>
          </a:xfrm>
          <a:prstGeom prst="rect">
            <a:avLst/>
          </a:prstGeom>
          <a:noFill/>
        </p:spPr>
        <p:txBody>
          <a:bodyPr wrap="square" rtlCol="0">
            <a:spAutoFit/>
          </a:bodyPr>
          <a:lstStyle/>
          <a:p>
            <a:pPr algn="ctr"/>
            <a:r>
              <a:rPr lang="nb-NO" sz="1200">
                <a:solidFill>
                  <a:srgbClr val="B80000"/>
                </a:solidFill>
              </a:rPr>
              <a:t>Stue</a:t>
            </a:r>
          </a:p>
        </p:txBody>
      </p:sp>
      <p:sp>
        <p:nvSpPr>
          <p:cNvPr id="6" name="TekstSylinder 5">
            <a:extLst>
              <a:ext uri="{FF2B5EF4-FFF2-40B4-BE49-F238E27FC236}">
                <a16:creationId xmlns:a16="http://schemas.microsoft.com/office/drawing/2014/main" id="{266FC77E-CB13-4B0E-8335-9F74CD7E66AD}"/>
              </a:ext>
            </a:extLst>
          </p:cNvPr>
          <p:cNvSpPr txBox="1"/>
          <p:nvPr/>
        </p:nvSpPr>
        <p:spPr>
          <a:xfrm>
            <a:off x="6452140" y="2594841"/>
            <a:ext cx="1236066" cy="276999"/>
          </a:xfrm>
          <a:prstGeom prst="rect">
            <a:avLst/>
          </a:prstGeom>
          <a:noFill/>
        </p:spPr>
        <p:txBody>
          <a:bodyPr wrap="square" rtlCol="0">
            <a:spAutoFit/>
          </a:bodyPr>
          <a:lstStyle/>
          <a:p>
            <a:pPr algn="ctr"/>
            <a:r>
              <a:rPr lang="nb-NO" sz="1200">
                <a:solidFill>
                  <a:srgbClr val="B80000"/>
                </a:solidFill>
              </a:rPr>
              <a:t>Soverom</a:t>
            </a:r>
          </a:p>
        </p:txBody>
      </p:sp>
      <p:sp>
        <p:nvSpPr>
          <p:cNvPr id="7" name="TekstSylinder 6">
            <a:extLst>
              <a:ext uri="{FF2B5EF4-FFF2-40B4-BE49-F238E27FC236}">
                <a16:creationId xmlns:a16="http://schemas.microsoft.com/office/drawing/2014/main" id="{9555C278-CA28-4C7C-AB56-1DBDC5B89637}"/>
              </a:ext>
            </a:extLst>
          </p:cNvPr>
          <p:cNvSpPr txBox="1"/>
          <p:nvPr/>
        </p:nvSpPr>
        <p:spPr>
          <a:xfrm>
            <a:off x="5650743" y="2995535"/>
            <a:ext cx="713115" cy="276999"/>
          </a:xfrm>
          <a:prstGeom prst="rect">
            <a:avLst/>
          </a:prstGeom>
          <a:noFill/>
        </p:spPr>
        <p:txBody>
          <a:bodyPr wrap="square" rtlCol="0">
            <a:spAutoFit/>
          </a:bodyPr>
          <a:lstStyle/>
          <a:p>
            <a:pPr algn="ctr"/>
            <a:r>
              <a:rPr lang="nb-NO" sz="1200">
                <a:solidFill>
                  <a:srgbClr val="B80000"/>
                </a:solidFill>
              </a:rPr>
              <a:t>Entré</a:t>
            </a:r>
          </a:p>
        </p:txBody>
      </p:sp>
      <p:sp>
        <p:nvSpPr>
          <p:cNvPr id="8" name="TekstSylinder 7">
            <a:extLst>
              <a:ext uri="{FF2B5EF4-FFF2-40B4-BE49-F238E27FC236}">
                <a16:creationId xmlns:a16="http://schemas.microsoft.com/office/drawing/2014/main" id="{ECEF39F4-8986-4C4F-9D22-E2792A9932AF}"/>
              </a:ext>
            </a:extLst>
          </p:cNvPr>
          <p:cNvSpPr txBox="1"/>
          <p:nvPr/>
        </p:nvSpPr>
        <p:spPr>
          <a:xfrm>
            <a:off x="4373927" y="3559225"/>
            <a:ext cx="713115" cy="276999"/>
          </a:xfrm>
          <a:prstGeom prst="rect">
            <a:avLst/>
          </a:prstGeom>
          <a:noFill/>
        </p:spPr>
        <p:txBody>
          <a:bodyPr wrap="square" rtlCol="0">
            <a:spAutoFit/>
          </a:bodyPr>
          <a:lstStyle/>
          <a:p>
            <a:pPr algn="ctr"/>
            <a:r>
              <a:rPr lang="nb-NO" sz="1200">
                <a:solidFill>
                  <a:srgbClr val="B80000"/>
                </a:solidFill>
              </a:rPr>
              <a:t>Kjøkken</a:t>
            </a:r>
          </a:p>
        </p:txBody>
      </p:sp>
      <p:sp>
        <p:nvSpPr>
          <p:cNvPr id="9" name="TekstSylinder 8">
            <a:extLst>
              <a:ext uri="{FF2B5EF4-FFF2-40B4-BE49-F238E27FC236}">
                <a16:creationId xmlns:a16="http://schemas.microsoft.com/office/drawing/2014/main" id="{3712D980-FF9F-49C6-8283-0DF77C8ADC03}"/>
              </a:ext>
            </a:extLst>
          </p:cNvPr>
          <p:cNvSpPr txBox="1"/>
          <p:nvPr/>
        </p:nvSpPr>
        <p:spPr>
          <a:xfrm>
            <a:off x="4856110" y="4706979"/>
            <a:ext cx="910090" cy="276999"/>
          </a:xfrm>
          <a:prstGeom prst="rect">
            <a:avLst/>
          </a:prstGeom>
          <a:noFill/>
        </p:spPr>
        <p:txBody>
          <a:bodyPr wrap="square" rtlCol="0">
            <a:spAutoFit/>
          </a:bodyPr>
          <a:lstStyle/>
          <a:p>
            <a:pPr algn="ctr"/>
            <a:r>
              <a:rPr lang="nb-NO" sz="1200">
                <a:solidFill>
                  <a:srgbClr val="B80000"/>
                </a:solidFill>
              </a:rPr>
              <a:t>Vaskerom</a:t>
            </a:r>
          </a:p>
        </p:txBody>
      </p:sp>
      <p:sp>
        <p:nvSpPr>
          <p:cNvPr id="10" name="TekstSylinder 9">
            <a:extLst>
              <a:ext uri="{FF2B5EF4-FFF2-40B4-BE49-F238E27FC236}">
                <a16:creationId xmlns:a16="http://schemas.microsoft.com/office/drawing/2014/main" id="{A7DFFFE1-4DFA-403D-9D61-F95D166F7CC4}"/>
              </a:ext>
            </a:extLst>
          </p:cNvPr>
          <p:cNvSpPr txBox="1"/>
          <p:nvPr/>
        </p:nvSpPr>
        <p:spPr>
          <a:xfrm>
            <a:off x="3878127" y="4611905"/>
            <a:ext cx="910090" cy="276999"/>
          </a:xfrm>
          <a:prstGeom prst="rect">
            <a:avLst/>
          </a:prstGeom>
          <a:noFill/>
        </p:spPr>
        <p:txBody>
          <a:bodyPr wrap="square" rtlCol="0">
            <a:spAutoFit/>
          </a:bodyPr>
          <a:lstStyle/>
          <a:p>
            <a:pPr algn="ctr"/>
            <a:r>
              <a:rPr lang="nb-NO" sz="1200">
                <a:solidFill>
                  <a:srgbClr val="B80000"/>
                </a:solidFill>
              </a:rPr>
              <a:t>Bad/WC</a:t>
            </a:r>
          </a:p>
        </p:txBody>
      </p:sp>
      <p:cxnSp>
        <p:nvCxnSpPr>
          <p:cNvPr id="11" name="Rett pil 16">
            <a:extLst>
              <a:ext uri="{FF2B5EF4-FFF2-40B4-BE49-F238E27FC236}">
                <a16:creationId xmlns:a16="http://schemas.microsoft.com/office/drawing/2014/main" id="{E25C34A7-D6D9-4D87-9D26-2B9EC557CFBF}"/>
              </a:ext>
            </a:extLst>
          </p:cNvPr>
          <p:cNvCxnSpPr/>
          <p:nvPr/>
        </p:nvCxnSpPr>
        <p:spPr>
          <a:xfrm flipH="1">
            <a:off x="7837630" y="3776548"/>
            <a:ext cx="672364"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2" name="Rektangel 11">
            <a:extLst>
              <a:ext uri="{FF2B5EF4-FFF2-40B4-BE49-F238E27FC236}">
                <a16:creationId xmlns:a16="http://schemas.microsoft.com/office/drawing/2014/main" id="{B2F1DA29-1E74-410C-906E-9B8C479CC217}"/>
              </a:ext>
            </a:extLst>
          </p:cNvPr>
          <p:cNvSpPr/>
          <p:nvPr/>
        </p:nvSpPr>
        <p:spPr>
          <a:xfrm>
            <a:off x="8509994" y="3701843"/>
            <a:ext cx="1011944" cy="28522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Pipe (</a:t>
            </a:r>
            <a:r>
              <a:rPr lang="nb-NO" sz="1100" err="1">
                <a:solidFill>
                  <a:srgbClr val="FFFFFF"/>
                </a:solidFill>
              </a:rPr>
              <a:t>feing</a:t>
            </a:r>
            <a:r>
              <a:rPr lang="nb-NO" sz="1100">
                <a:solidFill>
                  <a:srgbClr val="FFFFFF"/>
                </a:solidFill>
              </a:rPr>
              <a:t>)</a:t>
            </a:r>
          </a:p>
        </p:txBody>
      </p:sp>
      <p:cxnSp>
        <p:nvCxnSpPr>
          <p:cNvPr id="13" name="Rett pil 20">
            <a:extLst>
              <a:ext uri="{FF2B5EF4-FFF2-40B4-BE49-F238E27FC236}">
                <a16:creationId xmlns:a16="http://schemas.microsoft.com/office/drawing/2014/main" id="{404ACBAC-7957-4608-A9F7-F41397E3DB4B}"/>
              </a:ext>
            </a:extLst>
          </p:cNvPr>
          <p:cNvCxnSpPr/>
          <p:nvPr/>
        </p:nvCxnSpPr>
        <p:spPr>
          <a:xfrm flipH="1">
            <a:off x="7565966" y="4489650"/>
            <a:ext cx="944028"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ktangel 13">
            <a:extLst>
              <a:ext uri="{FF2B5EF4-FFF2-40B4-BE49-F238E27FC236}">
                <a16:creationId xmlns:a16="http://schemas.microsoft.com/office/drawing/2014/main" id="{A8F3AE5B-F726-40E5-B594-EA9AB55C10BE}"/>
              </a:ext>
            </a:extLst>
          </p:cNvPr>
          <p:cNvSpPr/>
          <p:nvPr/>
        </p:nvSpPr>
        <p:spPr>
          <a:xfrm>
            <a:off x="8509993" y="4285907"/>
            <a:ext cx="1485041" cy="400686"/>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Gulv, tak og vegger (vedlikehold)</a:t>
            </a:r>
          </a:p>
        </p:txBody>
      </p:sp>
      <p:cxnSp>
        <p:nvCxnSpPr>
          <p:cNvPr id="15" name="Rett pil 23">
            <a:extLst>
              <a:ext uri="{FF2B5EF4-FFF2-40B4-BE49-F238E27FC236}">
                <a16:creationId xmlns:a16="http://schemas.microsoft.com/office/drawing/2014/main" id="{1C062B99-1B3C-45F8-986A-9E77524502CE}"/>
              </a:ext>
            </a:extLst>
          </p:cNvPr>
          <p:cNvCxnSpPr/>
          <p:nvPr/>
        </p:nvCxnSpPr>
        <p:spPr>
          <a:xfrm flipH="1">
            <a:off x="7980252" y="5051889"/>
            <a:ext cx="529742"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Rektangel 15">
            <a:extLst>
              <a:ext uri="{FF2B5EF4-FFF2-40B4-BE49-F238E27FC236}">
                <a16:creationId xmlns:a16="http://schemas.microsoft.com/office/drawing/2014/main" id="{4A831765-24EC-44EA-B387-45F6C8D01905}"/>
              </a:ext>
            </a:extLst>
          </p:cNvPr>
          <p:cNvSpPr/>
          <p:nvPr/>
        </p:nvSpPr>
        <p:spPr>
          <a:xfrm>
            <a:off x="8509993" y="4983978"/>
            <a:ext cx="1485041" cy="422514"/>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Innsekter og skadedyr</a:t>
            </a:r>
          </a:p>
          <a:p>
            <a:pPr algn="ctr"/>
            <a:r>
              <a:rPr lang="nb-NO" sz="1100">
                <a:solidFill>
                  <a:srgbClr val="FFFFFF"/>
                </a:solidFill>
              </a:rPr>
              <a:t>(utbedring)</a:t>
            </a:r>
          </a:p>
        </p:txBody>
      </p:sp>
      <p:cxnSp>
        <p:nvCxnSpPr>
          <p:cNvPr id="17" name="Rett pil 26">
            <a:extLst>
              <a:ext uri="{FF2B5EF4-FFF2-40B4-BE49-F238E27FC236}">
                <a16:creationId xmlns:a16="http://schemas.microsoft.com/office/drawing/2014/main" id="{5DC5EF24-58A7-41A5-9FF6-CAB5E55E4781}"/>
              </a:ext>
            </a:extLst>
          </p:cNvPr>
          <p:cNvCxnSpPr/>
          <p:nvPr/>
        </p:nvCxnSpPr>
        <p:spPr>
          <a:xfrm flipH="1">
            <a:off x="7335053" y="2526935"/>
            <a:ext cx="1174941"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8" name="Rektangel 17">
            <a:extLst>
              <a:ext uri="{FF2B5EF4-FFF2-40B4-BE49-F238E27FC236}">
                <a16:creationId xmlns:a16="http://schemas.microsoft.com/office/drawing/2014/main" id="{3AC8C6F2-07AB-407E-888B-967EBDABB0FB}"/>
              </a:ext>
            </a:extLst>
          </p:cNvPr>
          <p:cNvSpPr/>
          <p:nvPr/>
        </p:nvSpPr>
        <p:spPr>
          <a:xfrm>
            <a:off x="8509994" y="2261016"/>
            <a:ext cx="1799766" cy="421070"/>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Innvendig ledninger (vedlikehold + utskiftning)</a:t>
            </a:r>
          </a:p>
        </p:txBody>
      </p:sp>
      <p:cxnSp>
        <p:nvCxnSpPr>
          <p:cNvPr id="19" name="Rett pil 29">
            <a:extLst>
              <a:ext uri="{FF2B5EF4-FFF2-40B4-BE49-F238E27FC236}">
                <a16:creationId xmlns:a16="http://schemas.microsoft.com/office/drawing/2014/main" id="{0D322C13-1C5D-47B0-80A5-B0CF2C0325F1}"/>
              </a:ext>
            </a:extLst>
          </p:cNvPr>
          <p:cNvCxnSpPr/>
          <p:nvPr/>
        </p:nvCxnSpPr>
        <p:spPr>
          <a:xfrm flipV="1">
            <a:off x="4611635" y="2594841"/>
            <a:ext cx="1174941"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0" name="Rektangel 19">
            <a:extLst>
              <a:ext uri="{FF2B5EF4-FFF2-40B4-BE49-F238E27FC236}">
                <a16:creationId xmlns:a16="http://schemas.microsoft.com/office/drawing/2014/main" id="{B6B3CE05-AA3C-4D75-BFCE-0FD83860FE3B}"/>
              </a:ext>
            </a:extLst>
          </p:cNvPr>
          <p:cNvSpPr/>
          <p:nvPr/>
        </p:nvSpPr>
        <p:spPr>
          <a:xfrm>
            <a:off x="4394320" y="2096352"/>
            <a:ext cx="1154562" cy="55960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Sikringsskap</a:t>
            </a:r>
          </a:p>
          <a:p>
            <a:pPr algn="ctr"/>
            <a:r>
              <a:rPr lang="nb-NO" sz="1100">
                <a:solidFill>
                  <a:srgbClr val="FFFFFF"/>
                </a:solidFill>
              </a:rPr>
              <a:t>(Vedlikehold + utskiftning)</a:t>
            </a:r>
          </a:p>
        </p:txBody>
      </p:sp>
      <p:cxnSp>
        <p:nvCxnSpPr>
          <p:cNvPr id="21" name="Rett pil 31">
            <a:extLst>
              <a:ext uri="{FF2B5EF4-FFF2-40B4-BE49-F238E27FC236}">
                <a16:creationId xmlns:a16="http://schemas.microsoft.com/office/drawing/2014/main" id="{F7C5A042-6B8A-45DA-AE5F-E4BEB5888A65}"/>
              </a:ext>
            </a:extLst>
          </p:cNvPr>
          <p:cNvCxnSpPr/>
          <p:nvPr/>
        </p:nvCxnSpPr>
        <p:spPr>
          <a:xfrm>
            <a:off x="4197359" y="2286508"/>
            <a:ext cx="0" cy="664118"/>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Rektangel 21">
            <a:extLst>
              <a:ext uri="{FF2B5EF4-FFF2-40B4-BE49-F238E27FC236}">
                <a16:creationId xmlns:a16="http://schemas.microsoft.com/office/drawing/2014/main" id="{B8429C22-1015-4439-BBE7-E5A168317E6A}"/>
              </a:ext>
            </a:extLst>
          </p:cNvPr>
          <p:cNvSpPr/>
          <p:nvPr/>
        </p:nvSpPr>
        <p:spPr>
          <a:xfrm>
            <a:off x="3131088" y="2234890"/>
            <a:ext cx="1154562" cy="421069"/>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Benker</a:t>
            </a:r>
          </a:p>
          <a:p>
            <a:pPr algn="ctr"/>
            <a:r>
              <a:rPr lang="nb-NO" sz="1100">
                <a:solidFill>
                  <a:srgbClr val="FFFFFF"/>
                </a:solidFill>
              </a:rPr>
              <a:t>(Utskiftning)</a:t>
            </a:r>
          </a:p>
        </p:txBody>
      </p:sp>
      <p:cxnSp>
        <p:nvCxnSpPr>
          <p:cNvPr id="23" name="Rett pil 37">
            <a:extLst>
              <a:ext uri="{FF2B5EF4-FFF2-40B4-BE49-F238E27FC236}">
                <a16:creationId xmlns:a16="http://schemas.microsoft.com/office/drawing/2014/main" id="{182E12CD-220B-40A3-AF18-4320C8E63B2E}"/>
              </a:ext>
            </a:extLst>
          </p:cNvPr>
          <p:cNvCxnSpPr/>
          <p:nvPr/>
        </p:nvCxnSpPr>
        <p:spPr>
          <a:xfrm>
            <a:off x="1996880" y="2896298"/>
            <a:ext cx="1976345"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Rektangel 23">
            <a:extLst>
              <a:ext uri="{FF2B5EF4-FFF2-40B4-BE49-F238E27FC236}">
                <a16:creationId xmlns:a16="http://schemas.microsoft.com/office/drawing/2014/main" id="{AC777C99-EC44-4FCC-85FE-A08DCB1E680E}"/>
              </a:ext>
            </a:extLst>
          </p:cNvPr>
          <p:cNvSpPr/>
          <p:nvPr/>
        </p:nvSpPr>
        <p:spPr>
          <a:xfrm>
            <a:off x="1779565" y="2374791"/>
            <a:ext cx="1154562" cy="587952"/>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dirty="0">
                <a:solidFill>
                  <a:srgbClr val="FFFFFF"/>
                </a:solidFill>
              </a:rPr>
              <a:t>Apparat/vifte</a:t>
            </a:r>
          </a:p>
          <a:p>
            <a:pPr algn="ctr"/>
            <a:r>
              <a:rPr lang="nb-NO" sz="1100" dirty="0">
                <a:solidFill>
                  <a:srgbClr val="FFFFFF"/>
                </a:solidFill>
              </a:rPr>
              <a:t>(Vedlikehold + utskiftning)</a:t>
            </a:r>
          </a:p>
        </p:txBody>
      </p:sp>
      <p:cxnSp>
        <p:nvCxnSpPr>
          <p:cNvPr id="25" name="Rett pil 40">
            <a:extLst>
              <a:ext uri="{FF2B5EF4-FFF2-40B4-BE49-F238E27FC236}">
                <a16:creationId xmlns:a16="http://schemas.microsoft.com/office/drawing/2014/main" id="{40D48691-D889-4D97-B6E1-39D2A75464BB}"/>
              </a:ext>
            </a:extLst>
          </p:cNvPr>
          <p:cNvCxnSpPr/>
          <p:nvPr/>
        </p:nvCxnSpPr>
        <p:spPr>
          <a:xfrm>
            <a:off x="1969712" y="3311349"/>
            <a:ext cx="1976345"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Rektangel 25">
            <a:extLst>
              <a:ext uri="{FF2B5EF4-FFF2-40B4-BE49-F238E27FC236}">
                <a16:creationId xmlns:a16="http://schemas.microsoft.com/office/drawing/2014/main" id="{4F5781EB-5282-499D-999F-65EC13B268A4}"/>
              </a:ext>
            </a:extLst>
          </p:cNvPr>
          <p:cNvSpPr/>
          <p:nvPr/>
        </p:nvSpPr>
        <p:spPr>
          <a:xfrm>
            <a:off x="1779565" y="3110987"/>
            <a:ext cx="1154562" cy="373526"/>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Skap</a:t>
            </a:r>
          </a:p>
          <a:p>
            <a:pPr algn="ctr"/>
            <a:r>
              <a:rPr lang="nb-NO" sz="1100">
                <a:solidFill>
                  <a:srgbClr val="FFFFFF"/>
                </a:solidFill>
              </a:rPr>
              <a:t>(Utskiftning)</a:t>
            </a:r>
          </a:p>
        </p:txBody>
      </p:sp>
      <p:cxnSp>
        <p:nvCxnSpPr>
          <p:cNvPr id="27" name="Rett pil 51">
            <a:extLst>
              <a:ext uri="{FF2B5EF4-FFF2-40B4-BE49-F238E27FC236}">
                <a16:creationId xmlns:a16="http://schemas.microsoft.com/office/drawing/2014/main" id="{19FCE456-6031-4B34-983D-DB311529883C}"/>
              </a:ext>
            </a:extLst>
          </p:cNvPr>
          <p:cNvCxnSpPr/>
          <p:nvPr/>
        </p:nvCxnSpPr>
        <p:spPr>
          <a:xfrm>
            <a:off x="4197359" y="3925936"/>
            <a:ext cx="0" cy="539945"/>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8" name="Rett pil 53">
            <a:extLst>
              <a:ext uri="{FF2B5EF4-FFF2-40B4-BE49-F238E27FC236}">
                <a16:creationId xmlns:a16="http://schemas.microsoft.com/office/drawing/2014/main" id="{60901DA8-3753-4662-9DD9-E40D9F46E8EB}"/>
              </a:ext>
            </a:extLst>
          </p:cNvPr>
          <p:cNvCxnSpPr/>
          <p:nvPr/>
        </p:nvCxnSpPr>
        <p:spPr>
          <a:xfrm flipH="1">
            <a:off x="2709993" y="3932727"/>
            <a:ext cx="1487366"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9" name="Rektangel 28">
            <a:extLst>
              <a:ext uri="{FF2B5EF4-FFF2-40B4-BE49-F238E27FC236}">
                <a16:creationId xmlns:a16="http://schemas.microsoft.com/office/drawing/2014/main" id="{5AE383A7-D1A6-4DE6-B064-22025E72464B}"/>
              </a:ext>
            </a:extLst>
          </p:cNvPr>
          <p:cNvSpPr/>
          <p:nvPr/>
        </p:nvSpPr>
        <p:spPr>
          <a:xfrm>
            <a:off x="1779565" y="3647515"/>
            <a:ext cx="1154562" cy="421060"/>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Skap</a:t>
            </a:r>
          </a:p>
          <a:p>
            <a:pPr algn="ctr"/>
            <a:r>
              <a:rPr lang="nb-NO" sz="1100">
                <a:solidFill>
                  <a:srgbClr val="FFFFFF"/>
                </a:solidFill>
              </a:rPr>
              <a:t>(Utskiftning)</a:t>
            </a:r>
          </a:p>
        </p:txBody>
      </p:sp>
      <p:cxnSp>
        <p:nvCxnSpPr>
          <p:cNvPr id="30" name="Rett pil 57">
            <a:extLst>
              <a:ext uri="{FF2B5EF4-FFF2-40B4-BE49-F238E27FC236}">
                <a16:creationId xmlns:a16="http://schemas.microsoft.com/office/drawing/2014/main" id="{18F41A5F-2EE1-4C4D-93C1-8A0ACAF2FC85}"/>
              </a:ext>
            </a:extLst>
          </p:cNvPr>
          <p:cNvCxnSpPr/>
          <p:nvPr/>
        </p:nvCxnSpPr>
        <p:spPr>
          <a:xfrm>
            <a:off x="1969712" y="4579899"/>
            <a:ext cx="1976345"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31" name="Rektangel 30">
            <a:extLst>
              <a:ext uri="{FF2B5EF4-FFF2-40B4-BE49-F238E27FC236}">
                <a16:creationId xmlns:a16="http://schemas.microsoft.com/office/drawing/2014/main" id="{9304DD01-2B37-40A0-A011-6CB5D340C6FC}"/>
              </a:ext>
            </a:extLst>
          </p:cNvPr>
          <p:cNvSpPr/>
          <p:nvPr/>
        </p:nvSpPr>
        <p:spPr>
          <a:xfrm>
            <a:off x="1779565" y="4279116"/>
            <a:ext cx="1562044" cy="589406"/>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Varmtvannsbereder (vedlikehold + utskiftning)</a:t>
            </a:r>
          </a:p>
        </p:txBody>
      </p:sp>
      <p:cxnSp>
        <p:nvCxnSpPr>
          <p:cNvPr id="32" name="Rett pil 58">
            <a:extLst>
              <a:ext uri="{FF2B5EF4-FFF2-40B4-BE49-F238E27FC236}">
                <a16:creationId xmlns:a16="http://schemas.microsoft.com/office/drawing/2014/main" id="{0EE82475-7E00-4BBD-ABAC-C9837B3BDAAD}"/>
              </a:ext>
            </a:extLst>
          </p:cNvPr>
          <p:cNvCxnSpPr/>
          <p:nvPr/>
        </p:nvCxnSpPr>
        <p:spPr>
          <a:xfrm>
            <a:off x="1969712" y="5051889"/>
            <a:ext cx="1976345"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Rektangel 32">
            <a:extLst>
              <a:ext uri="{FF2B5EF4-FFF2-40B4-BE49-F238E27FC236}">
                <a16:creationId xmlns:a16="http://schemas.microsoft.com/office/drawing/2014/main" id="{414CBC02-4549-4584-8ECF-EFB26904DBD7}"/>
              </a:ext>
            </a:extLst>
          </p:cNvPr>
          <p:cNvSpPr/>
          <p:nvPr/>
        </p:nvSpPr>
        <p:spPr>
          <a:xfrm>
            <a:off x="1779565" y="4983978"/>
            <a:ext cx="1154562" cy="571929"/>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Sluk (vedlikehold)</a:t>
            </a:r>
          </a:p>
        </p:txBody>
      </p:sp>
      <p:cxnSp>
        <p:nvCxnSpPr>
          <p:cNvPr id="34" name="Rett pil 60">
            <a:extLst>
              <a:ext uri="{FF2B5EF4-FFF2-40B4-BE49-F238E27FC236}">
                <a16:creationId xmlns:a16="http://schemas.microsoft.com/office/drawing/2014/main" id="{35036ACD-C974-48D9-82E2-835D8A8529E1}"/>
              </a:ext>
            </a:extLst>
          </p:cNvPr>
          <p:cNvCxnSpPr/>
          <p:nvPr/>
        </p:nvCxnSpPr>
        <p:spPr>
          <a:xfrm flipV="1">
            <a:off x="4460818" y="5051890"/>
            <a:ext cx="0" cy="570472"/>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35" name="Rektangel 34">
            <a:extLst>
              <a:ext uri="{FF2B5EF4-FFF2-40B4-BE49-F238E27FC236}">
                <a16:creationId xmlns:a16="http://schemas.microsoft.com/office/drawing/2014/main" id="{30CE80AF-3788-4ED2-921A-25512B9338C1}"/>
              </a:ext>
            </a:extLst>
          </p:cNvPr>
          <p:cNvSpPr/>
          <p:nvPr/>
        </p:nvSpPr>
        <p:spPr>
          <a:xfrm>
            <a:off x="3367392" y="5379329"/>
            <a:ext cx="1154562" cy="61349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Innvendig rør (vedlikehold + utskiftning)</a:t>
            </a:r>
          </a:p>
        </p:txBody>
      </p:sp>
      <p:cxnSp>
        <p:nvCxnSpPr>
          <p:cNvPr id="36" name="Rett pil 64">
            <a:extLst>
              <a:ext uri="{FF2B5EF4-FFF2-40B4-BE49-F238E27FC236}">
                <a16:creationId xmlns:a16="http://schemas.microsoft.com/office/drawing/2014/main" id="{1CC29916-601B-4D50-8565-5D6E6B6F34C2}"/>
              </a:ext>
            </a:extLst>
          </p:cNvPr>
          <p:cNvCxnSpPr/>
          <p:nvPr/>
        </p:nvCxnSpPr>
        <p:spPr>
          <a:xfrm flipV="1">
            <a:off x="4727091" y="5051890"/>
            <a:ext cx="0" cy="570472"/>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37" name="Rektangel 36">
            <a:extLst>
              <a:ext uri="{FF2B5EF4-FFF2-40B4-BE49-F238E27FC236}">
                <a16:creationId xmlns:a16="http://schemas.microsoft.com/office/drawing/2014/main" id="{1F396F53-3F53-4081-B031-4EFC612D29E4}"/>
              </a:ext>
            </a:extLst>
          </p:cNvPr>
          <p:cNvSpPr/>
          <p:nvPr/>
        </p:nvSpPr>
        <p:spPr>
          <a:xfrm>
            <a:off x="4652401" y="5379329"/>
            <a:ext cx="1154562" cy="61349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Klosett</a:t>
            </a:r>
          </a:p>
          <a:p>
            <a:pPr algn="ctr"/>
            <a:r>
              <a:rPr lang="nb-NO" sz="1100">
                <a:solidFill>
                  <a:srgbClr val="FFFFFF"/>
                </a:solidFill>
              </a:rPr>
              <a:t>(vedlikehold + utskiftning)</a:t>
            </a:r>
          </a:p>
        </p:txBody>
      </p:sp>
      <p:cxnSp>
        <p:nvCxnSpPr>
          <p:cNvPr id="38" name="Rett pil 66">
            <a:extLst>
              <a:ext uri="{FF2B5EF4-FFF2-40B4-BE49-F238E27FC236}">
                <a16:creationId xmlns:a16="http://schemas.microsoft.com/office/drawing/2014/main" id="{894D841C-8CD7-4ACF-AF9C-AD189506D324}"/>
              </a:ext>
            </a:extLst>
          </p:cNvPr>
          <p:cNvCxnSpPr/>
          <p:nvPr/>
        </p:nvCxnSpPr>
        <p:spPr>
          <a:xfrm flipH="1">
            <a:off x="5463982" y="4706979"/>
            <a:ext cx="618020"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Rett pil 67">
            <a:extLst>
              <a:ext uri="{FF2B5EF4-FFF2-40B4-BE49-F238E27FC236}">
                <a16:creationId xmlns:a16="http://schemas.microsoft.com/office/drawing/2014/main" id="{9FAABA09-8A5C-43E5-90B9-5AF0F2AA4EDE}"/>
              </a:ext>
            </a:extLst>
          </p:cNvPr>
          <p:cNvCxnSpPr/>
          <p:nvPr/>
        </p:nvCxnSpPr>
        <p:spPr>
          <a:xfrm>
            <a:off x="6071821" y="4720551"/>
            <a:ext cx="0" cy="923621"/>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40" name="Rektangel 39">
            <a:extLst>
              <a:ext uri="{FF2B5EF4-FFF2-40B4-BE49-F238E27FC236}">
                <a16:creationId xmlns:a16="http://schemas.microsoft.com/office/drawing/2014/main" id="{91018A1A-AF70-466B-9261-04A801A97326}"/>
              </a:ext>
            </a:extLst>
          </p:cNvPr>
          <p:cNvSpPr/>
          <p:nvPr/>
        </p:nvSpPr>
        <p:spPr>
          <a:xfrm>
            <a:off x="5936006" y="5372542"/>
            <a:ext cx="1154562" cy="620283"/>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Varmekabler</a:t>
            </a:r>
          </a:p>
          <a:p>
            <a:pPr algn="ctr"/>
            <a:r>
              <a:rPr lang="nb-NO" sz="1100">
                <a:solidFill>
                  <a:srgbClr val="FFFFFF"/>
                </a:solidFill>
              </a:rPr>
              <a:t>(vedlikehold + utskiftning)</a:t>
            </a:r>
          </a:p>
        </p:txBody>
      </p:sp>
      <p:cxnSp>
        <p:nvCxnSpPr>
          <p:cNvPr id="41" name="Rett pil 72">
            <a:extLst>
              <a:ext uri="{FF2B5EF4-FFF2-40B4-BE49-F238E27FC236}">
                <a16:creationId xmlns:a16="http://schemas.microsoft.com/office/drawing/2014/main" id="{BD50EBE8-1C4E-491B-ABA3-90932B2B8C4A}"/>
              </a:ext>
            </a:extLst>
          </p:cNvPr>
          <p:cNvCxnSpPr/>
          <p:nvPr/>
        </p:nvCxnSpPr>
        <p:spPr>
          <a:xfrm flipV="1">
            <a:off x="7335039" y="4922852"/>
            <a:ext cx="14" cy="69951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42" name="Rektangel 41">
            <a:extLst>
              <a:ext uri="{FF2B5EF4-FFF2-40B4-BE49-F238E27FC236}">
                <a16:creationId xmlns:a16="http://schemas.microsoft.com/office/drawing/2014/main" id="{0FC34E09-E58F-4A8B-9974-B8117596571B}"/>
              </a:ext>
            </a:extLst>
          </p:cNvPr>
          <p:cNvSpPr/>
          <p:nvPr/>
        </p:nvSpPr>
        <p:spPr>
          <a:xfrm>
            <a:off x="7260349" y="5372542"/>
            <a:ext cx="1154562" cy="706306"/>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Himlingsplater,</a:t>
            </a:r>
          </a:p>
          <a:p>
            <a:pPr algn="ctr"/>
            <a:r>
              <a:rPr lang="nb-NO" sz="1100">
                <a:solidFill>
                  <a:srgbClr val="FFFFFF"/>
                </a:solidFill>
              </a:rPr>
              <a:t>gulvbelegg, tapet</a:t>
            </a:r>
          </a:p>
          <a:p>
            <a:pPr algn="ctr"/>
            <a:r>
              <a:rPr lang="nb-NO" sz="1100">
                <a:solidFill>
                  <a:srgbClr val="FFFFFF"/>
                </a:solidFill>
              </a:rPr>
              <a:t>(utbedring) </a:t>
            </a:r>
          </a:p>
        </p:txBody>
      </p:sp>
      <p:cxnSp>
        <p:nvCxnSpPr>
          <p:cNvPr id="43" name="Rett pil 75">
            <a:extLst>
              <a:ext uri="{FF2B5EF4-FFF2-40B4-BE49-F238E27FC236}">
                <a16:creationId xmlns:a16="http://schemas.microsoft.com/office/drawing/2014/main" id="{DEA9F2F0-F21E-4D1C-B80C-95CAC9A33E23}"/>
              </a:ext>
            </a:extLst>
          </p:cNvPr>
          <p:cNvCxnSpPr/>
          <p:nvPr/>
        </p:nvCxnSpPr>
        <p:spPr>
          <a:xfrm>
            <a:off x="6452140" y="2096352"/>
            <a:ext cx="0" cy="1102924"/>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Rektangel 43">
            <a:extLst>
              <a:ext uri="{FF2B5EF4-FFF2-40B4-BE49-F238E27FC236}">
                <a16:creationId xmlns:a16="http://schemas.microsoft.com/office/drawing/2014/main" id="{9508D894-54F6-4AF7-8917-69F3296EE372}"/>
              </a:ext>
            </a:extLst>
          </p:cNvPr>
          <p:cNvSpPr/>
          <p:nvPr/>
        </p:nvSpPr>
        <p:spPr>
          <a:xfrm>
            <a:off x="6363858" y="1793447"/>
            <a:ext cx="1154562" cy="441443"/>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Innvendig dør</a:t>
            </a:r>
          </a:p>
          <a:p>
            <a:pPr algn="ctr"/>
            <a:r>
              <a:rPr lang="nb-NO" sz="1100">
                <a:solidFill>
                  <a:srgbClr val="FFFFFF"/>
                </a:solidFill>
              </a:rPr>
              <a:t>(Utskiftning)</a:t>
            </a:r>
          </a:p>
        </p:txBody>
      </p:sp>
    </p:spTree>
    <p:extLst>
      <p:ext uri="{BB962C8B-B14F-4D97-AF65-F5344CB8AC3E}">
        <p14:creationId xmlns:p14="http://schemas.microsoft.com/office/powerpoint/2010/main" val="2206240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DACE05D4-7225-EA99-3518-FF9F14CB104C}"/>
              </a:ext>
            </a:extLst>
          </p:cNvPr>
          <p:cNvSpPr txBox="1">
            <a:spLocks/>
          </p:cNvSpPr>
          <p:nvPr/>
        </p:nvSpPr>
        <p:spPr>
          <a:xfrm>
            <a:off x="6096000" y="2990981"/>
            <a:ext cx="5362544" cy="213360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endParaRPr lang="nb-NO" sz="2000">
              <a:solidFill>
                <a:schemeClr val="accent2"/>
              </a:solidFill>
            </a:endParaRPr>
          </a:p>
        </p:txBody>
      </p:sp>
      <p:pic>
        <p:nvPicPr>
          <p:cNvPr id="3" name="Bilde 2" descr="Et bilde som inneholder utendørs, konstruksjon, plante, himmel  Automatisk generert beskrivelse">
            <a:extLst>
              <a:ext uri="{FF2B5EF4-FFF2-40B4-BE49-F238E27FC236}">
                <a16:creationId xmlns:a16="http://schemas.microsoft.com/office/drawing/2014/main" id="{56B5F371-4C4B-15C9-C3A1-4854157D87A8}"/>
              </a:ext>
            </a:extLst>
          </p:cNvPr>
          <p:cNvPicPr>
            <a:picLocks noChangeAspect="1"/>
          </p:cNvPicPr>
          <p:nvPr/>
        </p:nvPicPr>
        <p:blipFill>
          <a:blip r:embed="rId3"/>
          <a:stretch>
            <a:fillRect/>
          </a:stretch>
        </p:blipFill>
        <p:spPr>
          <a:xfrm>
            <a:off x="0" y="0"/>
            <a:ext cx="5195250" cy="6858000"/>
          </a:xfrm>
          <a:prstGeom prst="rect">
            <a:avLst/>
          </a:prstGeom>
        </p:spPr>
      </p:pic>
      <p:sp>
        <p:nvSpPr>
          <p:cNvPr id="2" name="TekstSylinder 1">
            <a:extLst>
              <a:ext uri="{FF2B5EF4-FFF2-40B4-BE49-F238E27FC236}">
                <a16:creationId xmlns:a16="http://schemas.microsoft.com/office/drawing/2014/main" id="{29479E0B-2888-2DD6-9730-4299984DBD97}"/>
              </a:ext>
            </a:extLst>
          </p:cNvPr>
          <p:cNvSpPr txBox="1"/>
          <p:nvPr/>
        </p:nvSpPr>
        <p:spPr>
          <a:xfrm>
            <a:off x="4131494" y="6316980"/>
            <a:ext cx="1225366" cy="276999"/>
          </a:xfrm>
          <a:prstGeom prst="rect">
            <a:avLst/>
          </a:prstGeom>
          <a:noFill/>
        </p:spPr>
        <p:txBody>
          <a:bodyPr wrap="square" rtlCol="0">
            <a:spAutoFit/>
          </a:bodyPr>
          <a:lstStyle/>
          <a:p>
            <a:r>
              <a:rPr lang="nn-NO" sz="1200" b="1">
                <a:solidFill>
                  <a:schemeClr val="bg1"/>
                </a:solidFill>
              </a:rPr>
              <a:t>Sørenga, Oslo</a:t>
            </a:r>
            <a:endParaRPr lang="nb-NO" sz="1200" b="1">
              <a:solidFill>
                <a:schemeClr val="bg1"/>
              </a:solidFill>
            </a:endParaRPr>
          </a:p>
        </p:txBody>
      </p:sp>
      <p:sp>
        <p:nvSpPr>
          <p:cNvPr id="5" name="TekstSylinder 4">
            <a:extLst>
              <a:ext uri="{FF2B5EF4-FFF2-40B4-BE49-F238E27FC236}">
                <a16:creationId xmlns:a16="http://schemas.microsoft.com/office/drawing/2014/main" id="{B521AFFA-6E1E-B712-70EC-10161FCBB1BD}"/>
              </a:ext>
            </a:extLst>
          </p:cNvPr>
          <p:cNvSpPr txBox="1"/>
          <p:nvPr/>
        </p:nvSpPr>
        <p:spPr>
          <a:xfrm>
            <a:off x="5936974" y="175179"/>
            <a:ext cx="5521570" cy="7229671"/>
          </a:xfrm>
          <a:prstGeom prst="rect">
            <a:avLst/>
          </a:prstGeom>
          <a:noFill/>
        </p:spPr>
        <p:txBody>
          <a:bodyPr wrap="square" lIns="91440" tIns="45720" rIns="91440" bIns="45720" anchor="t">
            <a:spAutoFit/>
          </a:bodyPr>
          <a:lstStyle/>
          <a:p>
            <a:pPr marR="0" lvl="0" algn="l" defTabSz="914400" rtl="0" eaLnBrk="1" fontAlgn="auto" latinLnBrk="0" hangingPunct="1">
              <a:lnSpc>
                <a:spcPct val="90000"/>
              </a:lnSpc>
              <a:spcBef>
                <a:spcPts val="1800"/>
              </a:spcBef>
              <a:spcAft>
                <a:spcPts val="0"/>
              </a:spcAft>
              <a:buClrTx/>
              <a:buSzTx/>
              <a:tabLst/>
              <a:defRPr/>
            </a:pPr>
            <a:r>
              <a:rPr kumimoji="0" lang="nb-SJ" b="0" i="0" u="none" strike="noStrike" kern="1200" cap="none" spc="0" normalizeH="0" baseline="0" noProof="0" dirty="0">
                <a:ln>
                  <a:noFill/>
                </a:ln>
                <a:solidFill>
                  <a:srgbClr val="343E3E"/>
                </a:solidFill>
                <a:effectLst/>
                <a:uLnTx/>
                <a:uFillTx/>
                <a:latin typeface="Franklin Gothic Medium" panose="020B0603020102020204"/>
                <a:ea typeface="+mn-ea"/>
                <a:cs typeface="+mn-cs"/>
              </a:rPr>
              <a:t>Agenda</a:t>
            </a:r>
            <a:endParaRPr lang="nb-NO" b="0" i="0" u="none" strike="noStrike" kern="1200" cap="none" spc="0" normalizeH="0" baseline="0" noProof="0" dirty="0">
              <a:ln>
                <a:noFill/>
              </a:ln>
              <a:solidFill>
                <a:srgbClr val="343E3E"/>
              </a:solidFill>
              <a:effectLst/>
              <a:uLnTx/>
              <a:uFillTx/>
              <a:latin typeface="Franklin Gothic Medium" panose="020B0603020102020204"/>
            </a:endParaRP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Styrets oppgaver og rammer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3 egenskaper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kumimoji="0" lang="nb-NO" b="0" i="0" u="none" strike="noStrike" kern="1200" cap="none" spc="0" normalizeH="0" baseline="0" noProof="0" dirty="0">
                <a:ln>
                  <a:noFill/>
                </a:ln>
                <a:solidFill>
                  <a:srgbClr val="343E3E"/>
                </a:solidFill>
                <a:effectLst/>
                <a:uLnTx/>
                <a:uFillTx/>
                <a:latin typeface="Franklin Gothic Medium" panose="020B0603020102020204"/>
                <a:ea typeface="+mn-ea"/>
                <a:cs typeface="+mn-cs"/>
              </a:rPr>
              <a:t>Løpende oppgaver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nb-SJ" dirty="0">
                <a:solidFill>
                  <a:srgbClr val="343E3E"/>
                </a:solidFill>
                <a:latin typeface="Franklin Gothic Medium" panose="020B0603020102020204"/>
              </a:rPr>
              <a:t>Årshjulet</a:t>
            </a: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Økonomi – enkelt forklart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Kundeavtalen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Tilleggsavtaler </a:t>
            </a: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Forsikring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Digitale tjenester </a:t>
            </a:r>
            <a:endParaRPr lang="nb-SJ"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en-US" dirty="0" err="1">
                <a:solidFill>
                  <a:srgbClr val="343E3E"/>
                </a:solidFill>
                <a:latin typeface="Franklin Gothic Medium" panose="020B0603020102020204"/>
              </a:rPr>
              <a:t>Styreskolen</a:t>
            </a:r>
            <a:r>
              <a:rPr lang="en-US" dirty="0">
                <a:solidFill>
                  <a:srgbClr val="343E3E"/>
                </a:solidFill>
                <a:latin typeface="Franklin Gothic Medium" panose="020B0603020102020204"/>
              </a:rPr>
              <a:t> </a:t>
            </a:r>
            <a:endParaRPr lang="nb-NO" dirty="0">
              <a:solidFill>
                <a:srgbClr val="343E3E"/>
              </a:solidFill>
              <a:latin typeface="Franklin Gothic Medium" panose="020B0603020102020204"/>
            </a:endParaRPr>
          </a:p>
          <a:p>
            <a:pPr marL="457200" indent="-457200">
              <a:lnSpc>
                <a:spcPct val="90000"/>
              </a:lnSpc>
              <a:spcBef>
                <a:spcPts val="1800"/>
              </a:spcBef>
              <a:buFont typeface="Arial"/>
              <a:buChar char="•"/>
              <a:defRPr/>
            </a:pPr>
            <a:r>
              <a:rPr lang="nb-NO" dirty="0">
                <a:solidFill>
                  <a:srgbClr val="343E3E"/>
                </a:solidFill>
                <a:latin typeface="Franklin Gothic Medium" panose="020B0603020102020204"/>
              </a:rPr>
              <a:t>Ansvarfordeling </a:t>
            </a:r>
          </a:p>
          <a:p>
            <a:pPr marL="457200" indent="-457200">
              <a:lnSpc>
                <a:spcPct val="90000"/>
              </a:lnSpc>
              <a:spcBef>
                <a:spcPts val="1800"/>
              </a:spcBef>
              <a:buFont typeface="Arial"/>
              <a:buChar char="•"/>
              <a:defRPr/>
            </a:pPr>
            <a:r>
              <a:rPr lang="nb-SJ" dirty="0">
                <a:solidFill>
                  <a:srgbClr val="343E3E"/>
                </a:solidFill>
                <a:latin typeface="Franklin Gothic Medium" panose="020B0603020102020204"/>
              </a:rPr>
              <a:t>Bomiljøfondet</a:t>
            </a:r>
            <a:endParaRPr lang="nb-SJ" sz="1600" dirty="0"/>
          </a:p>
          <a:p>
            <a:pPr marL="536575" marR="0" lvl="0" indent="-536575" algn="l" defTabSz="914400" rtl="0" eaLnBrk="1" fontAlgn="auto" latinLnBrk="0" hangingPunct="1">
              <a:lnSpc>
                <a:spcPct val="90000"/>
              </a:lnSpc>
              <a:spcBef>
                <a:spcPts val="1800"/>
              </a:spcBef>
              <a:spcAft>
                <a:spcPts val="0"/>
              </a:spcAft>
              <a:buClrTx/>
              <a:buSzTx/>
              <a:buFont typeface="Arial" panose="020B0603020102020204"/>
              <a:buChar char="•"/>
              <a:tabLst/>
              <a:defRPr/>
            </a:pPr>
            <a:endParaRPr lang="nb-SJ" sz="2400" b="0" i="0" u="none" strike="noStrike" kern="1200" cap="none" spc="0" normalizeH="0" baseline="0" noProof="0" dirty="0">
              <a:ln>
                <a:noFill/>
              </a:ln>
              <a:solidFill>
                <a:srgbClr val="343E3E"/>
              </a:solidFill>
              <a:effectLst/>
              <a:uLnTx/>
              <a:uFillTx/>
              <a:latin typeface="Franklin Gothic Medium" panose="020B0603020102020204"/>
            </a:endParaRPr>
          </a:p>
          <a:p>
            <a:pPr marL="536575" marR="0" lvl="0" indent="-536575" algn="l" defTabSz="914400" rtl="0" eaLnBrk="1" fontAlgn="auto" latinLnBrk="0" hangingPunct="1">
              <a:lnSpc>
                <a:spcPct val="90000"/>
              </a:lnSpc>
              <a:spcBef>
                <a:spcPts val="1800"/>
              </a:spcBef>
              <a:spcAft>
                <a:spcPts val="0"/>
              </a:spcAft>
              <a:buClrTx/>
              <a:buSzTx/>
              <a:buFont typeface="Arial" panose="020B0603020102020204"/>
              <a:buChar char="•"/>
              <a:tabLst/>
              <a:defRPr/>
            </a:pPr>
            <a:endParaRPr lang="nb-SJ" sz="2400" b="0" i="0" u="none" strike="noStrike" kern="1200" cap="none" spc="0" normalizeH="0" baseline="0" noProof="0" dirty="0">
              <a:ln>
                <a:noFill/>
              </a:ln>
              <a:solidFill>
                <a:srgbClr val="343E3E"/>
              </a:solidFill>
              <a:effectLst/>
              <a:uLnTx/>
              <a:uFillTx/>
              <a:latin typeface="Franklin Gothic Medium" panose="020B0603020102020204"/>
            </a:endParaRPr>
          </a:p>
        </p:txBody>
      </p:sp>
    </p:spTree>
    <p:extLst>
      <p:ext uri="{BB962C8B-B14F-4D97-AF65-F5344CB8AC3E}">
        <p14:creationId xmlns:p14="http://schemas.microsoft.com/office/powerpoint/2010/main" val="47300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DD76FE-3CA8-46AF-AFEA-CCE49615FCC0}"/>
              </a:ext>
            </a:extLst>
          </p:cNvPr>
          <p:cNvSpPr>
            <a:spLocks noGrp="1"/>
          </p:cNvSpPr>
          <p:nvPr>
            <p:ph type="title"/>
          </p:nvPr>
        </p:nvSpPr>
        <p:spPr/>
        <p:txBody>
          <a:bodyPr/>
          <a:lstStyle/>
          <a:p>
            <a:r>
              <a:rPr lang="nb-NO" sz="2800">
                <a:solidFill>
                  <a:schemeClr val="tx1"/>
                </a:solidFill>
              </a:rPr>
              <a:t>Borettslaget/sameiets ansvar</a:t>
            </a:r>
            <a:br>
              <a:rPr lang="nb-NO" sz="4400">
                <a:solidFill>
                  <a:schemeClr val="tx1"/>
                </a:solidFill>
                <a:ea typeface="ＭＳ Ｐゴシック" pitchFamily="34" charset="-128"/>
              </a:rPr>
            </a:br>
            <a:r>
              <a:rPr lang="nb-NO" sz="1600" err="1">
                <a:solidFill>
                  <a:schemeClr val="tx1"/>
                </a:solidFill>
                <a:ea typeface="ＭＳ Ｐゴシック" pitchFamily="34" charset="-128"/>
              </a:rPr>
              <a:t>NBBLs</a:t>
            </a:r>
            <a:r>
              <a:rPr lang="nb-NO" sz="1600">
                <a:solidFill>
                  <a:schemeClr val="tx1"/>
                </a:solidFill>
                <a:ea typeface="ＭＳ Ｐゴシック" pitchFamily="34" charset="-128"/>
              </a:rPr>
              <a:t> anbefaling og standard vedtekt</a:t>
            </a:r>
          </a:p>
        </p:txBody>
      </p:sp>
      <p:pic>
        <p:nvPicPr>
          <p:cNvPr id="4" name="Bilde 3" descr="Usbl_eiers_ansvar_plantegninger_uten_tekst-01.png">
            <a:extLst>
              <a:ext uri="{FF2B5EF4-FFF2-40B4-BE49-F238E27FC236}">
                <a16:creationId xmlns:a16="http://schemas.microsoft.com/office/drawing/2014/main" id="{E501E2AF-3471-4E74-858B-7A69398DD675}"/>
              </a:ext>
            </a:extLst>
          </p:cNvPr>
          <p:cNvPicPr>
            <a:picLocks noChangeAspect="1"/>
          </p:cNvPicPr>
          <p:nvPr/>
        </p:nvPicPr>
        <p:blipFill rotWithShape="1">
          <a:blip r:embed="rId3">
            <a:extLst>
              <a:ext uri="{28A0092B-C50C-407E-A947-70E740481C1C}">
                <a14:useLocalDpi xmlns:a14="http://schemas.microsoft.com/office/drawing/2010/main" val="0"/>
              </a:ext>
            </a:extLst>
          </a:blip>
          <a:srcRect l="20023" t="19996" r="22854" b="20209"/>
          <a:stretch/>
        </p:blipFill>
        <p:spPr>
          <a:xfrm rot="5400000">
            <a:off x="4527007" y="1700482"/>
            <a:ext cx="3092821" cy="4579471"/>
          </a:xfrm>
          <a:prstGeom prst="rect">
            <a:avLst/>
          </a:prstGeom>
        </p:spPr>
      </p:pic>
      <p:sp>
        <p:nvSpPr>
          <p:cNvPr id="5" name="TekstSylinder 4">
            <a:extLst>
              <a:ext uri="{FF2B5EF4-FFF2-40B4-BE49-F238E27FC236}">
                <a16:creationId xmlns:a16="http://schemas.microsoft.com/office/drawing/2014/main" id="{B52843A2-F283-45BA-9967-BD3B99A3A8E1}"/>
              </a:ext>
            </a:extLst>
          </p:cNvPr>
          <p:cNvSpPr txBox="1"/>
          <p:nvPr/>
        </p:nvSpPr>
        <p:spPr>
          <a:xfrm>
            <a:off x="6657917" y="4443206"/>
            <a:ext cx="713115" cy="276999"/>
          </a:xfrm>
          <a:prstGeom prst="rect">
            <a:avLst/>
          </a:prstGeom>
          <a:noFill/>
        </p:spPr>
        <p:txBody>
          <a:bodyPr wrap="square" rtlCol="0">
            <a:spAutoFit/>
          </a:bodyPr>
          <a:lstStyle/>
          <a:p>
            <a:pPr algn="ctr"/>
            <a:r>
              <a:rPr lang="nb-NO" sz="1200">
                <a:solidFill>
                  <a:srgbClr val="B80000"/>
                </a:solidFill>
              </a:rPr>
              <a:t>Stue</a:t>
            </a:r>
          </a:p>
        </p:txBody>
      </p:sp>
      <p:sp>
        <p:nvSpPr>
          <p:cNvPr id="6" name="TekstSylinder 5">
            <a:extLst>
              <a:ext uri="{FF2B5EF4-FFF2-40B4-BE49-F238E27FC236}">
                <a16:creationId xmlns:a16="http://schemas.microsoft.com/office/drawing/2014/main" id="{505A46A8-8898-4AE0-BCAC-A2859FA645A7}"/>
              </a:ext>
            </a:extLst>
          </p:cNvPr>
          <p:cNvSpPr txBox="1"/>
          <p:nvPr/>
        </p:nvSpPr>
        <p:spPr>
          <a:xfrm>
            <a:off x="6678283" y="2752140"/>
            <a:ext cx="1236066" cy="276999"/>
          </a:xfrm>
          <a:prstGeom prst="rect">
            <a:avLst/>
          </a:prstGeom>
          <a:noFill/>
        </p:spPr>
        <p:txBody>
          <a:bodyPr wrap="square" rtlCol="0">
            <a:spAutoFit/>
          </a:bodyPr>
          <a:lstStyle/>
          <a:p>
            <a:pPr algn="ctr"/>
            <a:r>
              <a:rPr lang="nb-NO" sz="1200">
                <a:solidFill>
                  <a:srgbClr val="B80000"/>
                </a:solidFill>
              </a:rPr>
              <a:t>Soverom</a:t>
            </a:r>
          </a:p>
        </p:txBody>
      </p:sp>
      <p:sp>
        <p:nvSpPr>
          <p:cNvPr id="7" name="TekstSylinder 6">
            <a:extLst>
              <a:ext uri="{FF2B5EF4-FFF2-40B4-BE49-F238E27FC236}">
                <a16:creationId xmlns:a16="http://schemas.microsoft.com/office/drawing/2014/main" id="{53A9931B-DBAA-4CC2-8C4A-1FB08975BF24}"/>
              </a:ext>
            </a:extLst>
          </p:cNvPr>
          <p:cNvSpPr txBox="1"/>
          <p:nvPr/>
        </p:nvSpPr>
        <p:spPr>
          <a:xfrm>
            <a:off x="5876886" y="3152834"/>
            <a:ext cx="713115" cy="276999"/>
          </a:xfrm>
          <a:prstGeom prst="rect">
            <a:avLst/>
          </a:prstGeom>
          <a:noFill/>
        </p:spPr>
        <p:txBody>
          <a:bodyPr wrap="square" rtlCol="0">
            <a:spAutoFit/>
          </a:bodyPr>
          <a:lstStyle/>
          <a:p>
            <a:pPr algn="ctr"/>
            <a:r>
              <a:rPr lang="nb-NO" sz="1200">
                <a:solidFill>
                  <a:srgbClr val="B80000"/>
                </a:solidFill>
              </a:rPr>
              <a:t>Entré</a:t>
            </a:r>
          </a:p>
        </p:txBody>
      </p:sp>
      <p:sp>
        <p:nvSpPr>
          <p:cNvPr id="8" name="TekstSylinder 7">
            <a:extLst>
              <a:ext uri="{FF2B5EF4-FFF2-40B4-BE49-F238E27FC236}">
                <a16:creationId xmlns:a16="http://schemas.microsoft.com/office/drawing/2014/main" id="{8B9ECEC0-8A31-4631-A3FF-89CAA7383CA3}"/>
              </a:ext>
            </a:extLst>
          </p:cNvPr>
          <p:cNvSpPr txBox="1"/>
          <p:nvPr/>
        </p:nvSpPr>
        <p:spPr>
          <a:xfrm>
            <a:off x="4600070" y="3716524"/>
            <a:ext cx="713115" cy="276999"/>
          </a:xfrm>
          <a:prstGeom prst="rect">
            <a:avLst/>
          </a:prstGeom>
          <a:noFill/>
        </p:spPr>
        <p:txBody>
          <a:bodyPr wrap="square" rtlCol="0">
            <a:spAutoFit/>
          </a:bodyPr>
          <a:lstStyle/>
          <a:p>
            <a:pPr algn="ctr"/>
            <a:r>
              <a:rPr lang="nb-NO" sz="1200">
                <a:solidFill>
                  <a:srgbClr val="B80000"/>
                </a:solidFill>
              </a:rPr>
              <a:t>Kjøkken</a:t>
            </a:r>
          </a:p>
        </p:txBody>
      </p:sp>
      <p:sp>
        <p:nvSpPr>
          <p:cNvPr id="9" name="TekstSylinder 8">
            <a:extLst>
              <a:ext uri="{FF2B5EF4-FFF2-40B4-BE49-F238E27FC236}">
                <a16:creationId xmlns:a16="http://schemas.microsoft.com/office/drawing/2014/main" id="{0456723F-8CC1-4EA1-BF58-83975CFD5DAA}"/>
              </a:ext>
            </a:extLst>
          </p:cNvPr>
          <p:cNvSpPr txBox="1"/>
          <p:nvPr/>
        </p:nvSpPr>
        <p:spPr>
          <a:xfrm>
            <a:off x="5082253" y="4864278"/>
            <a:ext cx="910090" cy="276999"/>
          </a:xfrm>
          <a:prstGeom prst="rect">
            <a:avLst/>
          </a:prstGeom>
          <a:noFill/>
        </p:spPr>
        <p:txBody>
          <a:bodyPr wrap="square" rtlCol="0">
            <a:spAutoFit/>
          </a:bodyPr>
          <a:lstStyle/>
          <a:p>
            <a:pPr algn="ctr"/>
            <a:r>
              <a:rPr lang="nb-NO" sz="1200">
                <a:solidFill>
                  <a:srgbClr val="B80000"/>
                </a:solidFill>
              </a:rPr>
              <a:t>Vaskerom</a:t>
            </a:r>
          </a:p>
        </p:txBody>
      </p:sp>
      <p:sp>
        <p:nvSpPr>
          <p:cNvPr id="10" name="TekstSylinder 9">
            <a:extLst>
              <a:ext uri="{FF2B5EF4-FFF2-40B4-BE49-F238E27FC236}">
                <a16:creationId xmlns:a16="http://schemas.microsoft.com/office/drawing/2014/main" id="{8E2507B8-B145-479F-BE8E-548E6543AFDA}"/>
              </a:ext>
            </a:extLst>
          </p:cNvPr>
          <p:cNvSpPr txBox="1"/>
          <p:nvPr/>
        </p:nvSpPr>
        <p:spPr>
          <a:xfrm>
            <a:off x="4104270" y="4769204"/>
            <a:ext cx="910090" cy="276999"/>
          </a:xfrm>
          <a:prstGeom prst="rect">
            <a:avLst/>
          </a:prstGeom>
          <a:noFill/>
        </p:spPr>
        <p:txBody>
          <a:bodyPr wrap="square" rtlCol="0">
            <a:spAutoFit/>
          </a:bodyPr>
          <a:lstStyle/>
          <a:p>
            <a:pPr algn="ctr"/>
            <a:r>
              <a:rPr lang="nb-NO" sz="1200">
                <a:solidFill>
                  <a:srgbClr val="B80000"/>
                </a:solidFill>
              </a:rPr>
              <a:t>Bad/WC</a:t>
            </a:r>
          </a:p>
        </p:txBody>
      </p:sp>
      <p:cxnSp>
        <p:nvCxnSpPr>
          <p:cNvPr id="11" name="Rett pil 12">
            <a:extLst>
              <a:ext uri="{FF2B5EF4-FFF2-40B4-BE49-F238E27FC236}">
                <a16:creationId xmlns:a16="http://schemas.microsoft.com/office/drawing/2014/main" id="{F2F2D2EE-BC88-4EDB-8126-C657315688AF}"/>
              </a:ext>
            </a:extLst>
          </p:cNvPr>
          <p:cNvCxnSpPr>
            <a:endCxn id="6" idx="1"/>
          </p:cNvCxnSpPr>
          <p:nvPr/>
        </p:nvCxnSpPr>
        <p:spPr>
          <a:xfrm>
            <a:off x="6678283" y="2253651"/>
            <a:ext cx="0" cy="636989"/>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2" name="Rektangel 11">
            <a:extLst>
              <a:ext uri="{FF2B5EF4-FFF2-40B4-BE49-F238E27FC236}">
                <a16:creationId xmlns:a16="http://schemas.microsoft.com/office/drawing/2014/main" id="{4CEE77DC-E5A8-4348-A030-30073228FC3C}"/>
              </a:ext>
            </a:extLst>
          </p:cNvPr>
          <p:cNvSpPr/>
          <p:nvPr/>
        </p:nvSpPr>
        <p:spPr>
          <a:xfrm>
            <a:off x="6590000" y="1889622"/>
            <a:ext cx="1629977" cy="50256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Tak, bjelkelag,</a:t>
            </a:r>
          </a:p>
          <a:p>
            <a:pPr algn="ctr"/>
            <a:r>
              <a:rPr lang="nb-NO" sz="1100">
                <a:solidFill>
                  <a:srgbClr val="FFFFFF"/>
                </a:solidFill>
              </a:rPr>
              <a:t>bærende konstruksjon</a:t>
            </a:r>
          </a:p>
        </p:txBody>
      </p:sp>
      <p:cxnSp>
        <p:nvCxnSpPr>
          <p:cNvPr id="13" name="Rett pil 15">
            <a:extLst>
              <a:ext uri="{FF2B5EF4-FFF2-40B4-BE49-F238E27FC236}">
                <a16:creationId xmlns:a16="http://schemas.microsoft.com/office/drawing/2014/main" id="{131BB751-AEDD-412A-8126-F10D20E10DB8}"/>
              </a:ext>
            </a:extLst>
          </p:cNvPr>
          <p:cNvCxnSpPr/>
          <p:nvPr/>
        </p:nvCxnSpPr>
        <p:spPr>
          <a:xfrm flipH="1">
            <a:off x="8070563" y="3937936"/>
            <a:ext cx="434652"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ktangel 13">
            <a:extLst>
              <a:ext uri="{FF2B5EF4-FFF2-40B4-BE49-F238E27FC236}">
                <a16:creationId xmlns:a16="http://schemas.microsoft.com/office/drawing/2014/main" id="{77477588-16D6-4C36-9AEC-2D1B1D36911A}"/>
              </a:ext>
            </a:extLst>
          </p:cNvPr>
          <p:cNvSpPr/>
          <p:nvPr/>
        </p:nvSpPr>
        <p:spPr>
          <a:xfrm>
            <a:off x="8416932" y="3757264"/>
            <a:ext cx="1629977" cy="353166"/>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Fellesrør (Stigeledning)</a:t>
            </a:r>
          </a:p>
        </p:txBody>
      </p:sp>
      <p:cxnSp>
        <p:nvCxnSpPr>
          <p:cNvPr id="15" name="Rett pil 18">
            <a:extLst>
              <a:ext uri="{FF2B5EF4-FFF2-40B4-BE49-F238E27FC236}">
                <a16:creationId xmlns:a16="http://schemas.microsoft.com/office/drawing/2014/main" id="{1FC5A4AB-554D-477A-ACEA-F2DA65E722FA}"/>
              </a:ext>
            </a:extLst>
          </p:cNvPr>
          <p:cNvCxnSpPr/>
          <p:nvPr/>
        </p:nvCxnSpPr>
        <p:spPr>
          <a:xfrm flipH="1">
            <a:off x="7547612" y="2715443"/>
            <a:ext cx="957603"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Rektangel 15">
            <a:extLst>
              <a:ext uri="{FF2B5EF4-FFF2-40B4-BE49-F238E27FC236}">
                <a16:creationId xmlns:a16="http://schemas.microsoft.com/office/drawing/2014/main" id="{E5DBE97A-C432-49E4-B48E-E577048D949C}"/>
              </a:ext>
            </a:extLst>
          </p:cNvPr>
          <p:cNvSpPr/>
          <p:nvPr/>
        </p:nvSpPr>
        <p:spPr>
          <a:xfrm>
            <a:off x="8416932" y="2443807"/>
            <a:ext cx="1629977" cy="535094"/>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Rør og felles oppvarming</a:t>
            </a:r>
          </a:p>
          <a:p>
            <a:pPr algn="ctr"/>
            <a:r>
              <a:rPr lang="nb-NO" sz="1100">
                <a:solidFill>
                  <a:srgbClr val="FFFFFF"/>
                </a:solidFill>
              </a:rPr>
              <a:t>(fjernvarme)</a:t>
            </a:r>
          </a:p>
        </p:txBody>
      </p:sp>
      <p:cxnSp>
        <p:nvCxnSpPr>
          <p:cNvPr id="17" name="Rett pil 21">
            <a:extLst>
              <a:ext uri="{FF2B5EF4-FFF2-40B4-BE49-F238E27FC236}">
                <a16:creationId xmlns:a16="http://schemas.microsoft.com/office/drawing/2014/main" id="{21DBD33A-4EB4-4855-A40C-22DC4ADE074A}"/>
              </a:ext>
            </a:extLst>
          </p:cNvPr>
          <p:cNvCxnSpPr/>
          <p:nvPr/>
        </p:nvCxnSpPr>
        <p:spPr>
          <a:xfrm flipH="1" flipV="1">
            <a:off x="7764943" y="4769204"/>
            <a:ext cx="740272" cy="4089"/>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18" name="Rektangel 17">
            <a:extLst>
              <a:ext uri="{FF2B5EF4-FFF2-40B4-BE49-F238E27FC236}">
                <a16:creationId xmlns:a16="http://schemas.microsoft.com/office/drawing/2014/main" id="{2D97AB4A-8AB8-46ED-B701-2E3B4AEC20A1}"/>
              </a:ext>
            </a:extLst>
          </p:cNvPr>
          <p:cNvSpPr/>
          <p:nvPr/>
        </p:nvSpPr>
        <p:spPr>
          <a:xfrm>
            <a:off x="8416932" y="4545077"/>
            <a:ext cx="1629977" cy="448254"/>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Annet som går</a:t>
            </a:r>
          </a:p>
          <a:p>
            <a:pPr algn="ctr"/>
            <a:r>
              <a:rPr lang="nb-NO" sz="1100">
                <a:solidFill>
                  <a:srgbClr val="FFFFFF"/>
                </a:solidFill>
              </a:rPr>
              <a:t>gjennom boligen</a:t>
            </a:r>
          </a:p>
        </p:txBody>
      </p:sp>
      <p:cxnSp>
        <p:nvCxnSpPr>
          <p:cNvPr id="19" name="Rett pil 24">
            <a:extLst>
              <a:ext uri="{FF2B5EF4-FFF2-40B4-BE49-F238E27FC236}">
                <a16:creationId xmlns:a16="http://schemas.microsoft.com/office/drawing/2014/main" id="{713D0101-5019-4D31-A0C5-FDDEA589B2C5}"/>
              </a:ext>
            </a:extLst>
          </p:cNvPr>
          <p:cNvCxnSpPr/>
          <p:nvPr/>
        </p:nvCxnSpPr>
        <p:spPr>
          <a:xfrm flipH="1" flipV="1">
            <a:off x="5774955" y="5141277"/>
            <a:ext cx="1" cy="499653"/>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0" name="Rektangel 19">
            <a:extLst>
              <a:ext uri="{FF2B5EF4-FFF2-40B4-BE49-F238E27FC236}">
                <a16:creationId xmlns:a16="http://schemas.microsoft.com/office/drawing/2014/main" id="{64DDD1CF-903F-46F3-A97C-D1038C058F67}"/>
              </a:ext>
            </a:extLst>
          </p:cNvPr>
          <p:cNvSpPr/>
          <p:nvPr/>
        </p:nvSpPr>
        <p:spPr>
          <a:xfrm>
            <a:off x="5686677" y="5543428"/>
            <a:ext cx="713160" cy="298815"/>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Fellesrør</a:t>
            </a:r>
          </a:p>
        </p:txBody>
      </p:sp>
      <p:cxnSp>
        <p:nvCxnSpPr>
          <p:cNvPr id="21" name="Rett pil 27">
            <a:extLst>
              <a:ext uri="{FF2B5EF4-FFF2-40B4-BE49-F238E27FC236}">
                <a16:creationId xmlns:a16="http://schemas.microsoft.com/office/drawing/2014/main" id="{A675745C-F050-40D3-8CAF-234648D71099}"/>
              </a:ext>
            </a:extLst>
          </p:cNvPr>
          <p:cNvCxnSpPr/>
          <p:nvPr/>
        </p:nvCxnSpPr>
        <p:spPr>
          <a:xfrm flipH="1" flipV="1">
            <a:off x="4681500" y="5370730"/>
            <a:ext cx="1" cy="499653"/>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Rektangel 21">
            <a:extLst>
              <a:ext uri="{FF2B5EF4-FFF2-40B4-BE49-F238E27FC236}">
                <a16:creationId xmlns:a16="http://schemas.microsoft.com/office/drawing/2014/main" id="{F601A033-8856-4813-8C3D-B6A10B35C828}"/>
              </a:ext>
            </a:extLst>
          </p:cNvPr>
          <p:cNvSpPr/>
          <p:nvPr/>
        </p:nvSpPr>
        <p:spPr>
          <a:xfrm>
            <a:off x="4029579" y="5556539"/>
            <a:ext cx="1276803" cy="44190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Innebygde rør og ledninger</a:t>
            </a:r>
          </a:p>
        </p:txBody>
      </p:sp>
      <p:cxnSp>
        <p:nvCxnSpPr>
          <p:cNvPr id="23" name="Rett pil 30">
            <a:extLst>
              <a:ext uri="{FF2B5EF4-FFF2-40B4-BE49-F238E27FC236}">
                <a16:creationId xmlns:a16="http://schemas.microsoft.com/office/drawing/2014/main" id="{973AD227-47B7-4001-AA0C-4A082DA39BFC}"/>
              </a:ext>
            </a:extLst>
          </p:cNvPr>
          <p:cNvCxnSpPr/>
          <p:nvPr/>
        </p:nvCxnSpPr>
        <p:spPr>
          <a:xfrm flipV="1">
            <a:off x="3656032" y="5176683"/>
            <a:ext cx="536590" cy="1"/>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Rektangel 23">
            <a:extLst>
              <a:ext uri="{FF2B5EF4-FFF2-40B4-BE49-F238E27FC236}">
                <a16:creationId xmlns:a16="http://schemas.microsoft.com/office/drawing/2014/main" id="{BE89DFF4-799A-4365-83F8-0A5236E337F4}"/>
              </a:ext>
            </a:extLst>
          </p:cNvPr>
          <p:cNvSpPr/>
          <p:nvPr/>
        </p:nvSpPr>
        <p:spPr>
          <a:xfrm>
            <a:off x="2506879" y="4928378"/>
            <a:ext cx="1276803" cy="44190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Sluk</a:t>
            </a:r>
          </a:p>
          <a:p>
            <a:pPr algn="ctr"/>
            <a:r>
              <a:rPr lang="nb-NO" sz="1100">
                <a:solidFill>
                  <a:srgbClr val="FFFFFF"/>
                </a:solidFill>
              </a:rPr>
              <a:t>(Utskiftning)</a:t>
            </a:r>
          </a:p>
        </p:txBody>
      </p:sp>
      <p:cxnSp>
        <p:nvCxnSpPr>
          <p:cNvPr id="25" name="Rett pil 32">
            <a:extLst>
              <a:ext uri="{FF2B5EF4-FFF2-40B4-BE49-F238E27FC236}">
                <a16:creationId xmlns:a16="http://schemas.microsoft.com/office/drawing/2014/main" id="{EDD52F38-94F1-4C54-AECF-701DF63C90F3}"/>
              </a:ext>
            </a:extLst>
          </p:cNvPr>
          <p:cNvCxnSpPr/>
          <p:nvPr/>
        </p:nvCxnSpPr>
        <p:spPr>
          <a:xfrm flipV="1">
            <a:off x="3445498" y="4076469"/>
            <a:ext cx="536590" cy="1"/>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Rektangel 25">
            <a:extLst>
              <a:ext uri="{FF2B5EF4-FFF2-40B4-BE49-F238E27FC236}">
                <a16:creationId xmlns:a16="http://schemas.microsoft.com/office/drawing/2014/main" id="{EF10BA42-7715-44F9-B355-5F64FE17C207}"/>
              </a:ext>
            </a:extLst>
          </p:cNvPr>
          <p:cNvSpPr/>
          <p:nvPr/>
        </p:nvSpPr>
        <p:spPr>
          <a:xfrm>
            <a:off x="2296345" y="3828164"/>
            <a:ext cx="1276803" cy="44190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Vindu</a:t>
            </a:r>
          </a:p>
          <a:p>
            <a:pPr algn="ctr"/>
            <a:r>
              <a:rPr lang="nb-NO" sz="1100">
                <a:solidFill>
                  <a:srgbClr val="FFFFFF"/>
                </a:solidFill>
              </a:rPr>
              <a:t>(Utskiftning)</a:t>
            </a:r>
          </a:p>
        </p:txBody>
      </p:sp>
      <p:cxnSp>
        <p:nvCxnSpPr>
          <p:cNvPr id="27" name="Rett pil 34">
            <a:extLst>
              <a:ext uri="{FF2B5EF4-FFF2-40B4-BE49-F238E27FC236}">
                <a16:creationId xmlns:a16="http://schemas.microsoft.com/office/drawing/2014/main" id="{34E3C2C6-348F-4F3B-ACC1-B86A913712C2}"/>
              </a:ext>
            </a:extLst>
          </p:cNvPr>
          <p:cNvCxnSpPr/>
          <p:nvPr/>
        </p:nvCxnSpPr>
        <p:spPr>
          <a:xfrm>
            <a:off x="3364005" y="3078128"/>
            <a:ext cx="828617"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28" name="Rektangel 27">
            <a:extLst>
              <a:ext uri="{FF2B5EF4-FFF2-40B4-BE49-F238E27FC236}">
                <a16:creationId xmlns:a16="http://schemas.microsoft.com/office/drawing/2014/main" id="{523EA952-01AE-4896-BDC5-AA3A2E478C63}"/>
              </a:ext>
            </a:extLst>
          </p:cNvPr>
          <p:cNvSpPr/>
          <p:nvPr/>
        </p:nvSpPr>
        <p:spPr>
          <a:xfrm>
            <a:off x="2296345" y="2829822"/>
            <a:ext cx="1276803" cy="441907"/>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Felles kanal</a:t>
            </a:r>
          </a:p>
          <a:p>
            <a:pPr algn="ctr"/>
            <a:r>
              <a:rPr lang="nb-NO" sz="1100">
                <a:solidFill>
                  <a:srgbClr val="FFFFFF"/>
                </a:solidFill>
              </a:rPr>
              <a:t>(Vifte)</a:t>
            </a:r>
          </a:p>
        </p:txBody>
      </p:sp>
      <p:cxnSp>
        <p:nvCxnSpPr>
          <p:cNvPr id="29" name="Rett pil 39">
            <a:extLst>
              <a:ext uri="{FF2B5EF4-FFF2-40B4-BE49-F238E27FC236}">
                <a16:creationId xmlns:a16="http://schemas.microsoft.com/office/drawing/2014/main" id="{D640B232-AAF4-476E-A7EE-43D82653493F}"/>
              </a:ext>
            </a:extLst>
          </p:cNvPr>
          <p:cNvCxnSpPr/>
          <p:nvPr/>
        </p:nvCxnSpPr>
        <p:spPr>
          <a:xfrm>
            <a:off x="5109430" y="2712031"/>
            <a:ext cx="882913" cy="0"/>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30" name="Rektangel 29">
            <a:extLst>
              <a:ext uri="{FF2B5EF4-FFF2-40B4-BE49-F238E27FC236}">
                <a16:creationId xmlns:a16="http://schemas.microsoft.com/office/drawing/2014/main" id="{96D27DCE-B240-46CE-BEE4-3E16ADA62EA6}"/>
              </a:ext>
            </a:extLst>
          </p:cNvPr>
          <p:cNvSpPr/>
          <p:nvPr/>
        </p:nvSpPr>
        <p:spPr>
          <a:xfrm>
            <a:off x="3832627" y="2555184"/>
            <a:ext cx="1276803" cy="274638"/>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Fellesledning</a:t>
            </a:r>
          </a:p>
        </p:txBody>
      </p:sp>
      <p:cxnSp>
        <p:nvCxnSpPr>
          <p:cNvPr id="31" name="Rett pil 41">
            <a:extLst>
              <a:ext uri="{FF2B5EF4-FFF2-40B4-BE49-F238E27FC236}">
                <a16:creationId xmlns:a16="http://schemas.microsoft.com/office/drawing/2014/main" id="{B9BFEE0D-A8E3-4181-97E1-2501EA179A0F}"/>
              </a:ext>
            </a:extLst>
          </p:cNvPr>
          <p:cNvCxnSpPr/>
          <p:nvPr/>
        </p:nvCxnSpPr>
        <p:spPr>
          <a:xfrm>
            <a:off x="6182442" y="2345384"/>
            <a:ext cx="0" cy="406756"/>
          </a:xfrm>
          <a:prstGeom prst="straightConnector1">
            <a:avLst/>
          </a:prstGeom>
          <a:ln>
            <a:solidFill>
              <a:srgbClr val="B80000"/>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ktangel 31">
            <a:extLst>
              <a:ext uri="{FF2B5EF4-FFF2-40B4-BE49-F238E27FC236}">
                <a16:creationId xmlns:a16="http://schemas.microsoft.com/office/drawing/2014/main" id="{9A0DD55E-7618-4BB7-83B6-79E84A9BF075}"/>
              </a:ext>
            </a:extLst>
          </p:cNvPr>
          <p:cNvSpPr/>
          <p:nvPr/>
        </p:nvSpPr>
        <p:spPr>
          <a:xfrm>
            <a:off x="5021143" y="1943957"/>
            <a:ext cx="1276803" cy="498006"/>
          </a:xfrm>
          <a:prstGeom prst="rect">
            <a:avLst/>
          </a:prstGeom>
          <a:solidFill>
            <a:srgbClr val="B80000"/>
          </a:solidFill>
          <a:ln w="25400">
            <a:solidFill>
              <a:srgbClr val="B8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100">
                <a:solidFill>
                  <a:srgbClr val="FFFFFF"/>
                </a:solidFill>
              </a:rPr>
              <a:t>Ytterdør</a:t>
            </a:r>
          </a:p>
          <a:p>
            <a:pPr algn="ctr"/>
            <a:r>
              <a:rPr lang="nb-NO" sz="1100">
                <a:solidFill>
                  <a:srgbClr val="FFFFFF"/>
                </a:solidFill>
              </a:rPr>
              <a:t>(Utskiftning)</a:t>
            </a:r>
          </a:p>
        </p:txBody>
      </p:sp>
    </p:spTree>
    <p:extLst>
      <p:ext uri="{BB962C8B-B14F-4D97-AF65-F5344CB8AC3E}">
        <p14:creationId xmlns:p14="http://schemas.microsoft.com/office/powerpoint/2010/main" val="323086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descr="Et bilde som inneholder utendørs, himmel, konstruksjon, plante  Automatisk generert beskrivelse">
            <a:extLst>
              <a:ext uri="{FF2B5EF4-FFF2-40B4-BE49-F238E27FC236}">
                <a16:creationId xmlns:a16="http://schemas.microsoft.com/office/drawing/2014/main" id="{D343AC62-2C2C-D33C-4570-08E3B4D423E5}"/>
              </a:ext>
            </a:extLst>
          </p:cNvPr>
          <p:cNvPicPr>
            <a:picLocks noChangeAspect="1"/>
          </p:cNvPicPr>
          <p:nvPr/>
        </p:nvPicPr>
        <p:blipFill rotWithShape="1">
          <a:blip r:embed="rId3"/>
          <a:srcRect l="29843" t="1500" r="26306" b="-1500"/>
          <a:stretch/>
        </p:blipFill>
        <p:spPr>
          <a:xfrm>
            <a:off x="0" y="0"/>
            <a:ext cx="4576543" cy="6957582"/>
          </a:xfrm>
          <a:prstGeom prst="rect">
            <a:avLst/>
          </a:prstGeom>
        </p:spPr>
      </p:pic>
      <p:sp>
        <p:nvSpPr>
          <p:cNvPr id="4" name="Tittel 3">
            <a:extLst>
              <a:ext uri="{FF2B5EF4-FFF2-40B4-BE49-F238E27FC236}">
                <a16:creationId xmlns:a16="http://schemas.microsoft.com/office/drawing/2014/main" id="{EBD1FBE1-FD23-AF85-C8DA-A8B59E29E65D}"/>
              </a:ext>
            </a:extLst>
          </p:cNvPr>
          <p:cNvSpPr>
            <a:spLocks noGrp="1"/>
          </p:cNvSpPr>
          <p:nvPr>
            <p:ph type="title"/>
          </p:nvPr>
        </p:nvSpPr>
        <p:spPr>
          <a:xfrm>
            <a:off x="5918511" y="698523"/>
            <a:ext cx="6131960" cy="1106812"/>
          </a:xfrm>
        </p:spPr>
        <p:txBody>
          <a:bodyPr>
            <a:normAutofit/>
          </a:bodyPr>
          <a:lstStyle/>
          <a:p>
            <a:pPr algn="l"/>
            <a:r>
              <a:rPr lang="nb-NO" sz="6000">
                <a:solidFill>
                  <a:schemeClr val="tx1"/>
                </a:solidFill>
              </a:rPr>
              <a:t>Bomiljøfondet</a:t>
            </a:r>
          </a:p>
        </p:txBody>
      </p:sp>
      <p:sp>
        <p:nvSpPr>
          <p:cNvPr id="10" name="TekstSylinder 9">
            <a:extLst>
              <a:ext uri="{FF2B5EF4-FFF2-40B4-BE49-F238E27FC236}">
                <a16:creationId xmlns:a16="http://schemas.microsoft.com/office/drawing/2014/main" id="{DB782670-8EA0-28FF-1EA8-911D0B20E44F}"/>
              </a:ext>
            </a:extLst>
          </p:cNvPr>
          <p:cNvSpPr txBox="1"/>
          <p:nvPr/>
        </p:nvSpPr>
        <p:spPr>
          <a:xfrm>
            <a:off x="5168900" y="3241038"/>
            <a:ext cx="6413500" cy="369332"/>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endParaRPr lang="nb-NO" sz="1800"/>
          </a:p>
        </p:txBody>
      </p:sp>
      <p:sp>
        <p:nvSpPr>
          <p:cNvPr id="7" name="Rektangel 6">
            <a:extLst>
              <a:ext uri="{FF2B5EF4-FFF2-40B4-BE49-F238E27FC236}">
                <a16:creationId xmlns:a16="http://schemas.microsoft.com/office/drawing/2014/main" id="{38BE1B3B-230E-2BAC-F29C-09C971FB1D05}"/>
              </a:ext>
            </a:extLst>
          </p:cNvPr>
          <p:cNvSpPr/>
          <p:nvPr/>
        </p:nvSpPr>
        <p:spPr>
          <a:xfrm>
            <a:off x="2995534" y="4643947"/>
            <a:ext cx="2197517" cy="2214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kstSylinder 7">
            <a:extLst>
              <a:ext uri="{FF2B5EF4-FFF2-40B4-BE49-F238E27FC236}">
                <a16:creationId xmlns:a16="http://schemas.microsoft.com/office/drawing/2014/main" id="{C66AAA66-7202-3ED4-42A6-D9DE29E16D37}"/>
              </a:ext>
            </a:extLst>
          </p:cNvPr>
          <p:cNvSpPr txBox="1"/>
          <p:nvPr/>
        </p:nvSpPr>
        <p:spPr>
          <a:xfrm>
            <a:off x="3231733" y="5086129"/>
            <a:ext cx="1769360" cy="1323439"/>
          </a:xfrm>
          <a:prstGeom prst="rect">
            <a:avLst/>
          </a:prstGeom>
          <a:noFill/>
        </p:spPr>
        <p:txBody>
          <a:bodyPr wrap="square" lIns="91440" tIns="45720" rIns="91440" bIns="45720" anchor="t">
            <a:spAutoFit/>
          </a:bodyPr>
          <a:lstStyle/>
          <a:p>
            <a:r>
              <a:rPr lang="nb-NO" sz="2000">
                <a:solidFill>
                  <a:schemeClr val="bg2"/>
                </a:solidFill>
                <a:latin typeface="+mj-lt"/>
              </a:rPr>
              <a:t>Søknadsfrist er 1. mai og 1. september hvert år.</a:t>
            </a:r>
          </a:p>
        </p:txBody>
      </p:sp>
      <p:sp>
        <p:nvSpPr>
          <p:cNvPr id="5" name="object 2">
            <a:extLst>
              <a:ext uri="{FF2B5EF4-FFF2-40B4-BE49-F238E27FC236}">
                <a16:creationId xmlns:a16="http://schemas.microsoft.com/office/drawing/2014/main" id="{363014C2-A440-BBB0-4014-C804709CDB1D}"/>
              </a:ext>
            </a:extLst>
          </p:cNvPr>
          <p:cNvSpPr txBox="1">
            <a:spLocks/>
          </p:cNvSpPr>
          <p:nvPr/>
        </p:nvSpPr>
        <p:spPr>
          <a:xfrm>
            <a:off x="5987091" y="2285506"/>
            <a:ext cx="4655913" cy="4245349"/>
          </a:xfrm>
          <a:prstGeom prst="rect">
            <a:avLst/>
          </a:prstGeom>
        </p:spPr>
        <p:txBody>
          <a:bodyPr vert="horz" wrap="square" lIns="0" tIns="7195" rIns="0" bIns="0" rtlCol="0" anchor="t" anchorCtr="0">
            <a:sp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fontAlgn="base"/>
            <a:r>
              <a:rPr lang="nb-NO" sz="1800" b="0" i="0" u="none" strike="noStrike">
                <a:solidFill>
                  <a:srgbClr val="000000"/>
                </a:solidFill>
                <a:effectLst/>
                <a:latin typeface="Franklin Gothic Book" panose="020B0503020102020204" pitchFamily="34" charset="0"/>
              </a:rPr>
              <a:t>Bomiljøfondets formål er å bidra til gode og klimavennlige bomiljø. </a:t>
            </a:r>
            <a:endParaRPr lang="nb-NO" sz="1800">
              <a:latin typeface="Arial"/>
              <a:cs typeface="Arial"/>
            </a:endParaRPr>
          </a:p>
          <a:p>
            <a:pPr algn="l" rtl="0" fontAlgn="base"/>
            <a:endParaRPr lang="nb-NO" sz="1800" b="0" i="0" u="none" strike="noStrike">
              <a:solidFill>
                <a:srgbClr val="000000"/>
              </a:solidFill>
              <a:effectLst/>
              <a:latin typeface="+mn-lt"/>
            </a:endParaRPr>
          </a:p>
          <a:p>
            <a:pPr algn="l" rtl="0" fontAlgn="base"/>
            <a:endParaRPr lang="nb-NO" sz="1800" b="0" i="0" u="none" strike="noStrike">
              <a:solidFill>
                <a:srgbClr val="000000"/>
              </a:solidFill>
              <a:effectLst/>
              <a:latin typeface="+mn-lt"/>
            </a:endParaRPr>
          </a:p>
          <a:p>
            <a:pPr algn="l" rtl="0" fontAlgn="base"/>
            <a:r>
              <a:rPr lang="nb-NO" sz="1800" b="0" i="0" u="none" strike="noStrike" err="1">
                <a:solidFill>
                  <a:srgbClr val="000000"/>
                </a:solidFill>
                <a:effectLst/>
                <a:latin typeface="+mn-lt"/>
              </a:rPr>
              <a:t>Usbl</a:t>
            </a:r>
            <a:r>
              <a:rPr lang="nb-NO" sz="1800" b="0" i="0" u="none" strike="noStrike">
                <a:solidFill>
                  <a:srgbClr val="000000"/>
                </a:solidFill>
                <a:effectLst/>
                <a:latin typeface="+mn-lt"/>
              </a:rPr>
              <a:t> ønsker derfor å støtte prosjekter som</a:t>
            </a:r>
            <a:r>
              <a:rPr lang="en-US" sz="1800" b="0" i="0" u="none" strike="noStrike">
                <a:solidFill>
                  <a:srgbClr val="000000"/>
                </a:solidFill>
                <a:effectLst/>
                <a:latin typeface="+mn-lt"/>
              </a:rPr>
              <a:t>:</a:t>
            </a:r>
            <a:r>
              <a:rPr lang="en-US" sz="1800" b="0" i="0">
                <a:solidFill>
                  <a:srgbClr val="000000"/>
                </a:solidFill>
                <a:effectLst/>
                <a:latin typeface="+mn-lt"/>
              </a:rPr>
              <a:t>​</a:t>
            </a:r>
          </a:p>
          <a:p>
            <a:pPr algn="l" rtl="0" fontAlgn="base"/>
            <a:endParaRPr lang="en-US" sz="1800" b="0" i="0">
              <a:solidFill>
                <a:srgbClr val="000000"/>
              </a:solidFill>
              <a:effectLst/>
              <a:latin typeface="+mn-lt"/>
            </a:endParaRPr>
          </a:p>
          <a:p>
            <a:pPr marL="285750" indent="-285750" algn="l" rtl="0" fontAlgn="base">
              <a:buFont typeface="Arial" panose="020B0604020202020204" pitchFamily="34" charset="0"/>
              <a:buChar char="•"/>
            </a:pPr>
            <a:r>
              <a:rPr lang="nb-NO" sz="1800" b="0" i="0" u="none" strike="noStrike">
                <a:solidFill>
                  <a:srgbClr val="000000"/>
                </a:solidFill>
                <a:effectLst/>
                <a:latin typeface="+mn-lt"/>
              </a:rPr>
              <a:t>Fremmer miljøvennlig drift av borettslag og sameie</a:t>
            </a:r>
            <a:r>
              <a:rPr lang="en-US" sz="1800" b="0" i="0">
                <a:solidFill>
                  <a:srgbClr val="000000"/>
                </a:solidFill>
                <a:effectLst/>
                <a:latin typeface="+mn-lt"/>
              </a:rPr>
              <a:t>​r</a:t>
            </a:r>
          </a:p>
          <a:p>
            <a:pPr marL="285750" indent="-285750" algn="l" rtl="0" fontAlgn="base">
              <a:buFont typeface="Arial" panose="020B0604020202020204" pitchFamily="34" charset="0"/>
              <a:buChar char="•"/>
            </a:pPr>
            <a:endParaRPr lang="en-US" sz="1800" u="none" strike="noStrike">
              <a:solidFill>
                <a:srgbClr val="000000"/>
              </a:solidFill>
              <a:latin typeface="+mn-lt"/>
            </a:endParaRPr>
          </a:p>
          <a:p>
            <a:pPr marL="285750" indent="-285750" algn="l" rtl="0" fontAlgn="base">
              <a:buFont typeface="Arial" panose="020B0604020202020204" pitchFamily="34" charset="0"/>
              <a:buChar char="•"/>
            </a:pPr>
            <a:r>
              <a:rPr lang="nb-NO" sz="1800" b="0" i="0" u="none" strike="noStrike">
                <a:solidFill>
                  <a:srgbClr val="000000"/>
                </a:solidFill>
                <a:effectLst/>
                <a:latin typeface="+mn-lt"/>
              </a:rPr>
              <a:t>Bidrar til økt kommunikasjon og samhandling mellom beboere</a:t>
            </a:r>
            <a:r>
              <a:rPr lang="en-US" sz="1800" b="0" i="0">
                <a:solidFill>
                  <a:srgbClr val="000000"/>
                </a:solidFill>
                <a:effectLst/>
                <a:latin typeface="+mn-lt"/>
              </a:rPr>
              <a:t>​</a:t>
            </a:r>
          </a:p>
          <a:p>
            <a:pPr marL="285750" indent="-285750" algn="l" rtl="0" fontAlgn="base">
              <a:buFont typeface="Arial" panose="020B0604020202020204" pitchFamily="34" charset="0"/>
              <a:buChar char="•"/>
            </a:pPr>
            <a:endParaRPr lang="en-US" sz="1800">
              <a:solidFill>
                <a:srgbClr val="000000"/>
              </a:solidFill>
              <a:latin typeface="+mn-lt"/>
            </a:endParaRPr>
          </a:p>
          <a:p>
            <a:pPr algn="l" rtl="0" fontAlgn="base"/>
            <a:r>
              <a:rPr lang="nb-NO" sz="1800">
                <a:solidFill>
                  <a:srgbClr val="000000"/>
                </a:solidFill>
                <a:latin typeface="+mn-lt"/>
              </a:rPr>
              <a:t>Les historien til Christian Krohgs gate her:</a:t>
            </a:r>
            <a:br>
              <a:rPr lang="nb-NO" sz="1800">
                <a:solidFill>
                  <a:srgbClr val="000000"/>
                </a:solidFill>
                <a:latin typeface="+mn-lt"/>
              </a:rPr>
            </a:br>
            <a:br>
              <a:rPr lang="nb-NO" sz="1800">
                <a:solidFill>
                  <a:srgbClr val="000000"/>
                </a:solidFill>
                <a:latin typeface="+mn-lt"/>
              </a:rPr>
            </a:br>
            <a:r>
              <a:rPr lang="en-US" sz="1800">
                <a:solidFill>
                  <a:srgbClr val="000000"/>
                </a:solidFill>
                <a:latin typeface="+mn-lt"/>
              </a:rPr>
              <a:t> </a:t>
            </a:r>
            <a:r>
              <a:rPr lang="en-US" sz="1800">
                <a:solidFill>
                  <a:srgbClr val="000000"/>
                </a:solidFill>
                <a:latin typeface="+mn-lt"/>
                <a:hlinkClick r:id="rId4"/>
              </a:rPr>
              <a:t>“</a:t>
            </a:r>
            <a:r>
              <a:rPr lang="en-US" sz="1800" err="1">
                <a:solidFill>
                  <a:srgbClr val="000000"/>
                </a:solidFill>
                <a:latin typeface="+mn-lt"/>
                <a:hlinkClick r:id="rId4"/>
              </a:rPr>
              <a:t>Nytt</a:t>
            </a:r>
            <a:r>
              <a:rPr lang="en-US" sz="1800">
                <a:solidFill>
                  <a:srgbClr val="000000"/>
                </a:solidFill>
                <a:latin typeface="+mn-lt"/>
                <a:hlinkClick r:id="rId4"/>
              </a:rPr>
              <a:t> </a:t>
            </a:r>
            <a:r>
              <a:rPr lang="en-US" sz="1800" err="1">
                <a:solidFill>
                  <a:srgbClr val="000000"/>
                </a:solidFill>
                <a:latin typeface="+mn-lt"/>
                <a:hlinkClick r:id="rId4"/>
              </a:rPr>
              <a:t>bomiljø</a:t>
            </a:r>
            <a:r>
              <a:rPr lang="en-US" sz="1800">
                <a:solidFill>
                  <a:srgbClr val="000000"/>
                </a:solidFill>
                <a:latin typeface="+mn-lt"/>
                <a:hlinkClick r:id="rId4"/>
              </a:rPr>
              <a:t> med </a:t>
            </a:r>
            <a:r>
              <a:rPr lang="en-US" sz="1800" err="1">
                <a:solidFill>
                  <a:srgbClr val="000000"/>
                </a:solidFill>
                <a:latin typeface="+mn-lt"/>
                <a:hlinkClick r:id="rId4"/>
              </a:rPr>
              <a:t>ny</a:t>
            </a:r>
            <a:r>
              <a:rPr lang="en-US" sz="1800">
                <a:solidFill>
                  <a:srgbClr val="000000"/>
                </a:solidFill>
                <a:latin typeface="+mn-lt"/>
                <a:hlinkClick r:id="rId4"/>
              </a:rPr>
              <a:t> </a:t>
            </a:r>
            <a:r>
              <a:rPr lang="en-US" sz="1800" err="1">
                <a:solidFill>
                  <a:srgbClr val="000000"/>
                </a:solidFill>
                <a:latin typeface="+mn-lt"/>
                <a:hlinkClick r:id="rId4"/>
              </a:rPr>
              <a:t>takterrasse</a:t>
            </a:r>
            <a:r>
              <a:rPr lang="en-US" sz="1800">
                <a:solidFill>
                  <a:srgbClr val="000000"/>
                </a:solidFill>
                <a:latin typeface="+mn-lt"/>
                <a:hlinkClick r:id="rId4"/>
              </a:rPr>
              <a:t>”. </a:t>
            </a:r>
            <a:endParaRPr lang="en-US" sz="1800" b="0" i="0">
              <a:solidFill>
                <a:srgbClr val="000000"/>
              </a:solidFill>
              <a:effectLst/>
              <a:latin typeface="+mn-lt"/>
            </a:endParaRPr>
          </a:p>
          <a:p>
            <a:pPr algn="l" rtl="0" fontAlgn="base"/>
            <a:r>
              <a:rPr lang="en-US" sz="1800" b="1" i="0">
                <a:solidFill>
                  <a:srgbClr val="000000"/>
                </a:solidFill>
                <a:effectLst/>
                <a:latin typeface="+mn-lt"/>
              </a:rPr>
              <a:t>​</a:t>
            </a:r>
          </a:p>
          <a:p>
            <a:pPr algn="l" rtl="0" fontAlgn="base"/>
            <a:endParaRPr lang="nb-NO" sz="1800" b="1" i="0">
              <a:solidFill>
                <a:srgbClr val="000000"/>
              </a:solidFill>
              <a:effectLst/>
              <a:latin typeface="+mn-lt"/>
            </a:endParaRPr>
          </a:p>
        </p:txBody>
      </p:sp>
      <p:sp>
        <p:nvSpPr>
          <p:cNvPr id="9" name="TekstSylinder 8">
            <a:extLst>
              <a:ext uri="{FF2B5EF4-FFF2-40B4-BE49-F238E27FC236}">
                <a16:creationId xmlns:a16="http://schemas.microsoft.com/office/drawing/2014/main" id="{E729F850-EB6E-EDF4-E76F-D8BD8A4FC8E8}"/>
              </a:ext>
            </a:extLst>
          </p:cNvPr>
          <p:cNvSpPr txBox="1"/>
          <p:nvPr/>
        </p:nvSpPr>
        <p:spPr>
          <a:xfrm>
            <a:off x="18284" y="6499860"/>
            <a:ext cx="2552700" cy="246221"/>
          </a:xfrm>
          <a:prstGeom prst="rect">
            <a:avLst/>
          </a:prstGeom>
          <a:noFill/>
        </p:spPr>
        <p:txBody>
          <a:bodyPr wrap="square" rtlCol="0">
            <a:spAutoFit/>
          </a:bodyPr>
          <a:lstStyle/>
          <a:p>
            <a:r>
              <a:rPr lang="nn-NO" sz="1000" err="1">
                <a:solidFill>
                  <a:schemeClr val="bg1"/>
                </a:solidFill>
              </a:rPr>
              <a:t>Borettslaget</a:t>
            </a:r>
            <a:r>
              <a:rPr lang="nn-NO" sz="1000">
                <a:solidFill>
                  <a:schemeClr val="bg1"/>
                </a:solidFill>
              </a:rPr>
              <a:t> Christian Krohgs gate 30, Oslo</a:t>
            </a:r>
            <a:endParaRPr lang="nb-NO" sz="1000">
              <a:solidFill>
                <a:schemeClr val="bg1"/>
              </a:solidFill>
            </a:endParaRPr>
          </a:p>
        </p:txBody>
      </p:sp>
    </p:spTree>
    <p:extLst>
      <p:ext uri="{BB962C8B-B14F-4D97-AF65-F5344CB8AC3E}">
        <p14:creationId xmlns:p14="http://schemas.microsoft.com/office/powerpoint/2010/main" val="250704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DF75143A-CEA9-7599-669D-0ABCFEC920C1}"/>
              </a:ext>
            </a:extLst>
          </p:cNvPr>
          <p:cNvSpPr>
            <a:spLocks noGrp="1"/>
          </p:cNvSpPr>
          <p:nvPr>
            <p:ph type="dt" sz="half" idx="14"/>
          </p:nvPr>
        </p:nvSpPr>
        <p:spPr/>
        <p:txBody>
          <a:bodyPr/>
          <a:lstStyle/>
          <a:p>
            <a:fld id="{678EB9D4-D296-BD4F-95AB-DD70C29916E9}" type="datetime5">
              <a:rPr lang="nb-NO" smtClean="0"/>
              <a:t>9. jun. 2026</a:t>
            </a:fld>
            <a:endParaRPr lang="nb-NO"/>
          </a:p>
        </p:txBody>
      </p:sp>
      <p:sp>
        <p:nvSpPr>
          <p:cNvPr id="6" name="Plassholder for lysbildenummer 5">
            <a:extLst>
              <a:ext uri="{FF2B5EF4-FFF2-40B4-BE49-F238E27FC236}">
                <a16:creationId xmlns:a16="http://schemas.microsoft.com/office/drawing/2014/main" id="{E7765D8B-E684-32F7-FC4E-5B5AA288CF42}"/>
              </a:ext>
            </a:extLst>
          </p:cNvPr>
          <p:cNvSpPr>
            <a:spLocks noGrp="1"/>
          </p:cNvSpPr>
          <p:nvPr>
            <p:ph type="sldNum" sz="quarter" idx="16"/>
          </p:nvPr>
        </p:nvSpPr>
        <p:spPr/>
        <p:txBody>
          <a:bodyPr/>
          <a:lstStyle/>
          <a:p>
            <a:r>
              <a:rPr lang="nb-NO"/>
              <a:t>Side </a:t>
            </a:r>
            <a:fld id="{24833A04-2833-464E-B488-160BABDBA08A}" type="slidenum">
              <a:rPr lang="nb-NO" smtClean="0"/>
              <a:pPr/>
              <a:t>22</a:t>
            </a:fld>
            <a:endParaRPr lang="nb-NO"/>
          </a:p>
        </p:txBody>
      </p:sp>
      <p:sp>
        <p:nvSpPr>
          <p:cNvPr id="8" name="Plassholder for tekst 7">
            <a:extLst>
              <a:ext uri="{FF2B5EF4-FFF2-40B4-BE49-F238E27FC236}">
                <a16:creationId xmlns:a16="http://schemas.microsoft.com/office/drawing/2014/main" id="{C709639A-AFC5-17C9-2D09-E5A4319B79C4}"/>
              </a:ext>
            </a:extLst>
          </p:cNvPr>
          <p:cNvSpPr>
            <a:spLocks noGrp="1"/>
          </p:cNvSpPr>
          <p:nvPr>
            <p:ph type="body" sz="quarter" idx="18"/>
          </p:nvPr>
        </p:nvSpPr>
        <p:spPr/>
        <p:txBody>
          <a:bodyPr/>
          <a:lstStyle/>
          <a:p>
            <a:endParaRPr lang="nb-NO"/>
          </a:p>
        </p:txBody>
      </p:sp>
      <p:sp>
        <p:nvSpPr>
          <p:cNvPr id="7" name="Tittel 6">
            <a:extLst>
              <a:ext uri="{FF2B5EF4-FFF2-40B4-BE49-F238E27FC236}">
                <a16:creationId xmlns:a16="http://schemas.microsoft.com/office/drawing/2014/main" id="{3FD305A2-B019-0FB0-54F6-C659A200D8B3}"/>
              </a:ext>
            </a:extLst>
          </p:cNvPr>
          <p:cNvSpPr>
            <a:spLocks noGrp="1"/>
          </p:cNvSpPr>
          <p:nvPr>
            <p:ph type="title"/>
          </p:nvPr>
        </p:nvSpPr>
        <p:spPr>
          <a:xfrm>
            <a:off x="315725" y="1763303"/>
            <a:ext cx="11658600" cy="3314542"/>
          </a:xfrm>
        </p:spPr>
        <p:txBody>
          <a:bodyPr>
            <a:normAutofit/>
          </a:bodyPr>
          <a:lstStyle/>
          <a:p>
            <a:r>
              <a:rPr lang="nb-NO" dirty="0"/>
              <a:t>Medlemskap i </a:t>
            </a:r>
            <a:r>
              <a:rPr lang="nb-NO" dirty="0" err="1"/>
              <a:t>Usbl</a:t>
            </a:r>
            <a:r>
              <a:rPr lang="nb-NO" dirty="0"/>
              <a:t> gir deg forkjøpsrett på over 100 000 boliger, så du kan komme foran i køen. I tillegg får du rabatter og bonus på en rekke tjenester – så medlemskapet lønner seg fort.</a:t>
            </a:r>
            <a:br>
              <a:rPr lang="nb-NO" dirty="0"/>
            </a:br>
            <a:br>
              <a:rPr lang="nb-NO" dirty="0"/>
            </a:br>
            <a:r>
              <a:rPr lang="nb-NO" dirty="0">
                <a:hlinkClick r:id="rId3"/>
              </a:rPr>
              <a:t>Bli medlem | </a:t>
            </a:r>
            <a:r>
              <a:rPr lang="nb-NO" dirty="0" err="1">
                <a:hlinkClick r:id="rId3"/>
              </a:rPr>
              <a:t>Usbl</a:t>
            </a:r>
            <a:endParaRPr lang="nb-NO" dirty="0"/>
          </a:p>
        </p:txBody>
      </p:sp>
    </p:spTree>
    <p:extLst>
      <p:ext uri="{BB962C8B-B14F-4D97-AF65-F5344CB8AC3E}">
        <p14:creationId xmlns:p14="http://schemas.microsoft.com/office/powerpoint/2010/main" val="232056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DAA14674-7503-C913-2BA3-3D46B49A9FC4}"/>
              </a:ext>
            </a:extLst>
          </p:cNvPr>
          <p:cNvSpPr>
            <a:spLocks noGrp="1"/>
          </p:cNvSpPr>
          <p:nvPr>
            <p:ph type="dt" sz="half" idx="14"/>
          </p:nvPr>
        </p:nvSpPr>
        <p:spPr/>
        <p:txBody>
          <a:bodyPr/>
          <a:lstStyle/>
          <a:p>
            <a:fld id="{A70B2DDB-D1A4-604B-AC1A-892AD2DA08EC}" type="datetime5">
              <a:rPr lang="nb-NO" smtClean="0"/>
              <a:pPr/>
              <a:t>9. jun. 2026</a:t>
            </a:fld>
            <a:endParaRPr lang="nb-NO"/>
          </a:p>
        </p:txBody>
      </p:sp>
      <p:sp>
        <p:nvSpPr>
          <p:cNvPr id="6" name="Plassholder for lysbildenummer 5">
            <a:extLst>
              <a:ext uri="{FF2B5EF4-FFF2-40B4-BE49-F238E27FC236}">
                <a16:creationId xmlns:a16="http://schemas.microsoft.com/office/drawing/2014/main" id="{0F5515DC-388C-70F6-F031-316C2FC06AE2}"/>
              </a:ext>
            </a:extLst>
          </p:cNvPr>
          <p:cNvSpPr>
            <a:spLocks noGrp="1"/>
          </p:cNvSpPr>
          <p:nvPr>
            <p:ph type="sldNum" sz="quarter" idx="16"/>
          </p:nvPr>
        </p:nvSpPr>
        <p:spPr/>
        <p:txBody>
          <a:bodyPr/>
          <a:lstStyle/>
          <a:p>
            <a:pPr algn="r"/>
            <a:r>
              <a:rPr lang="nb-NO"/>
              <a:t>Side </a:t>
            </a:r>
            <a:fld id="{24833A04-2833-464E-B488-160BABDBA08A}" type="slidenum">
              <a:rPr lang="nb-NO" smtClean="0"/>
              <a:pPr algn="r"/>
              <a:t>3</a:t>
            </a:fld>
            <a:endParaRPr lang="nb-NO"/>
          </a:p>
        </p:txBody>
      </p:sp>
      <p:sp>
        <p:nvSpPr>
          <p:cNvPr id="8" name="Plassholder for tekst 7">
            <a:extLst>
              <a:ext uri="{FF2B5EF4-FFF2-40B4-BE49-F238E27FC236}">
                <a16:creationId xmlns:a16="http://schemas.microsoft.com/office/drawing/2014/main" id="{3F2657B2-D531-86CE-4DAE-9590A618DAAB}"/>
              </a:ext>
            </a:extLst>
          </p:cNvPr>
          <p:cNvSpPr>
            <a:spLocks noGrp="1"/>
          </p:cNvSpPr>
          <p:nvPr>
            <p:ph type="body" sz="quarter" idx="18"/>
          </p:nvPr>
        </p:nvSpPr>
        <p:spPr/>
        <p:txBody>
          <a:bodyPr/>
          <a:lstStyle/>
          <a:p>
            <a:endParaRPr lang="nb-NO"/>
          </a:p>
        </p:txBody>
      </p:sp>
      <p:sp>
        <p:nvSpPr>
          <p:cNvPr id="7" name="Tittel 6">
            <a:extLst>
              <a:ext uri="{FF2B5EF4-FFF2-40B4-BE49-F238E27FC236}">
                <a16:creationId xmlns:a16="http://schemas.microsoft.com/office/drawing/2014/main" id="{4EBC89EA-32ED-2AF9-EAC2-968B9B314163}"/>
              </a:ext>
            </a:extLst>
          </p:cNvPr>
          <p:cNvSpPr>
            <a:spLocks noGrp="1"/>
          </p:cNvSpPr>
          <p:nvPr>
            <p:ph type="title"/>
          </p:nvPr>
        </p:nvSpPr>
        <p:spPr>
          <a:xfrm>
            <a:off x="2250040" y="662820"/>
            <a:ext cx="7937710" cy="5231794"/>
          </a:xfrm>
        </p:spPr>
        <p:txBody>
          <a:bodyPr>
            <a:normAutofit/>
          </a:bodyPr>
          <a:lstStyle/>
          <a:p>
            <a:br>
              <a:rPr lang="nb-NO" dirty="0"/>
            </a:br>
            <a:br>
              <a:rPr lang="nb-NO" dirty="0"/>
            </a:br>
            <a:br>
              <a:rPr lang="nb-NO" dirty="0"/>
            </a:br>
            <a:r>
              <a:rPr lang="nb-NO" sz="5400" dirty="0"/>
              <a:t>Sympati</a:t>
            </a:r>
            <a:br>
              <a:rPr lang="nb-NO" sz="5400" dirty="0"/>
            </a:br>
            <a:r>
              <a:rPr lang="nb-NO" sz="5400" dirty="0"/>
              <a:t>Engasjement </a:t>
            </a:r>
            <a:br>
              <a:rPr lang="nb-NO" sz="5400" dirty="0"/>
            </a:br>
            <a:r>
              <a:rPr lang="nb-NO" sz="5400" dirty="0"/>
              <a:t>Disiplin</a:t>
            </a:r>
          </a:p>
        </p:txBody>
      </p:sp>
    </p:spTree>
    <p:extLst>
      <p:ext uri="{BB962C8B-B14F-4D97-AF65-F5344CB8AC3E}">
        <p14:creationId xmlns:p14="http://schemas.microsoft.com/office/powerpoint/2010/main" val="252005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2441E7F2-A884-440F-B541-41AA31D508B4}"/>
              </a:ext>
            </a:extLst>
          </p:cNvPr>
          <p:cNvSpPr>
            <a:spLocks noGrp="1"/>
          </p:cNvSpPr>
          <p:nvPr>
            <p:ph sz="half" idx="1"/>
          </p:nvPr>
        </p:nvSpPr>
        <p:spPr>
          <a:xfrm>
            <a:off x="658809" y="1879416"/>
            <a:ext cx="5040000" cy="4813992"/>
          </a:xfrm>
        </p:spPr>
        <p:txBody>
          <a:bodyPr>
            <a:normAutofit/>
          </a:bodyPr>
          <a:lstStyle/>
          <a:p>
            <a:pPr>
              <a:buNone/>
            </a:pPr>
            <a:r>
              <a:rPr lang="nb-NO" sz="2400" b="1"/>
              <a:t>Styrets oppgaver</a:t>
            </a:r>
          </a:p>
          <a:p>
            <a:r>
              <a:rPr lang="nb-NO" sz="2400"/>
              <a:t>Lede borettslaget/sameiet og gjennomføre vedtak fra årsmøtet/generalforsamlingen</a:t>
            </a:r>
          </a:p>
          <a:p>
            <a:r>
              <a:rPr lang="nb-NO" sz="2400"/>
              <a:t>Forvalte bygninger og fellesverdier til beboernes beste</a:t>
            </a:r>
          </a:p>
          <a:p>
            <a:r>
              <a:rPr lang="nb-NO" sz="2400"/>
              <a:t>Holde oversikt over økonomien</a:t>
            </a:r>
          </a:p>
          <a:p>
            <a:r>
              <a:rPr lang="nb-NO" sz="2400"/>
              <a:t>Sørge for drift, vedlikehold og gode rutiner</a:t>
            </a:r>
          </a:p>
          <a:p>
            <a:r>
              <a:rPr lang="nb-NO" sz="2400"/>
              <a:t>Skape et godt og trygt bomiljø</a:t>
            </a:r>
          </a:p>
        </p:txBody>
      </p:sp>
      <p:sp>
        <p:nvSpPr>
          <p:cNvPr id="6" name="Plassholder for innhold 5">
            <a:extLst>
              <a:ext uri="{FF2B5EF4-FFF2-40B4-BE49-F238E27FC236}">
                <a16:creationId xmlns:a16="http://schemas.microsoft.com/office/drawing/2014/main" id="{0617267F-84D8-4CA9-8AC2-2C9CB6DED66A}"/>
              </a:ext>
            </a:extLst>
          </p:cNvPr>
          <p:cNvSpPr>
            <a:spLocks noGrp="1"/>
          </p:cNvSpPr>
          <p:nvPr>
            <p:ph sz="half" idx="2"/>
          </p:nvPr>
        </p:nvSpPr>
        <p:spPr>
          <a:xfrm>
            <a:off x="6096000" y="1879416"/>
            <a:ext cx="5040000" cy="4713408"/>
          </a:xfrm>
        </p:spPr>
        <p:txBody>
          <a:bodyPr>
            <a:normAutofit/>
          </a:bodyPr>
          <a:lstStyle/>
          <a:p>
            <a:pPr>
              <a:buNone/>
            </a:pPr>
            <a:r>
              <a:rPr lang="nb-NO" sz="2400" b="1"/>
              <a:t>Styrets rammer</a:t>
            </a:r>
          </a:p>
          <a:p>
            <a:r>
              <a:rPr lang="nb-NO" sz="2400"/>
              <a:t>Aktuelle lover</a:t>
            </a:r>
          </a:p>
          <a:p>
            <a:r>
              <a:rPr lang="nb-NO" sz="2400"/>
              <a:t>Vedtekter og husordensregler</a:t>
            </a:r>
          </a:p>
          <a:p>
            <a:r>
              <a:rPr lang="nb-NO" sz="2400"/>
              <a:t>Årsmøtets/generalforsamlingens beslutninger</a:t>
            </a:r>
          </a:p>
          <a:p>
            <a:r>
              <a:rPr lang="nb-NO" sz="2400"/>
              <a:t>Retningslinjer for styrearbeid</a:t>
            </a:r>
          </a:p>
          <a:p>
            <a:r>
              <a:rPr lang="nb-NO" sz="2400"/>
              <a:t>Kundeavtalen</a:t>
            </a:r>
          </a:p>
          <a:p>
            <a:r>
              <a:rPr lang="nb-NO" sz="2400"/>
              <a:t>Tilleggsavtale</a:t>
            </a:r>
          </a:p>
        </p:txBody>
      </p:sp>
      <p:sp>
        <p:nvSpPr>
          <p:cNvPr id="4" name="Plassholder for dato 3">
            <a:extLst>
              <a:ext uri="{FF2B5EF4-FFF2-40B4-BE49-F238E27FC236}">
                <a16:creationId xmlns:a16="http://schemas.microsoft.com/office/drawing/2014/main" id="{6319B775-3EBC-4B54-B0F4-A82A261E348C}"/>
              </a:ext>
            </a:extLst>
          </p:cNvPr>
          <p:cNvSpPr>
            <a:spLocks noGrp="1"/>
          </p:cNvSpPr>
          <p:nvPr>
            <p:ph type="dt" sz="half" idx="10"/>
          </p:nvPr>
        </p:nvSpPr>
        <p:spPr/>
        <p:txBody>
          <a:bodyPr/>
          <a:lstStyle/>
          <a:p>
            <a:endParaRPr lang="nb-NO"/>
          </a:p>
        </p:txBody>
      </p:sp>
      <p:sp>
        <p:nvSpPr>
          <p:cNvPr id="5" name="Plassholder for lysbildenummer 4">
            <a:extLst>
              <a:ext uri="{FF2B5EF4-FFF2-40B4-BE49-F238E27FC236}">
                <a16:creationId xmlns:a16="http://schemas.microsoft.com/office/drawing/2014/main" id="{114DEA32-70B8-45BE-8475-79A8ED4CAA62}"/>
              </a:ext>
            </a:extLst>
          </p:cNvPr>
          <p:cNvSpPr>
            <a:spLocks noGrp="1"/>
          </p:cNvSpPr>
          <p:nvPr>
            <p:ph type="sldNum" sz="quarter" idx="12"/>
          </p:nvPr>
        </p:nvSpPr>
        <p:spPr/>
        <p:txBody>
          <a:bodyPr/>
          <a:lstStyle/>
          <a:p>
            <a:endParaRPr lang="nb-NO"/>
          </a:p>
        </p:txBody>
      </p:sp>
      <p:sp>
        <p:nvSpPr>
          <p:cNvPr id="2" name="Tittel 1">
            <a:extLst>
              <a:ext uri="{FF2B5EF4-FFF2-40B4-BE49-F238E27FC236}">
                <a16:creationId xmlns:a16="http://schemas.microsoft.com/office/drawing/2014/main" id="{721045F9-8946-4AB8-82EF-35014CACCB9B}"/>
              </a:ext>
            </a:extLst>
          </p:cNvPr>
          <p:cNvSpPr>
            <a:spLocks noGrp="1"/>
          </p:cNvSpPr>
          <p:nvPr>
            <p:ph type="title"/>
          </p:nvPr>
        </p:nvSpPr>
        <p:spPr>
          <a:xfrm>
            <a:off x="658813" y="659273"/>
            <a:ext cx="10477187" cy="1325563"/>
          </a:xfrm>
        </p:spPr>
        <p:txBody>
          <a:bodyPr/>
          <a:lstStyle/>
          <a:p>
            <a:r>
              <a:rPr lang="nb-SJ">
                <a:solidFill>
                  <a:schemeClr val="tx1"/>
                </a:solidFill>
              </a:rPr>
              <a:t>Styrets oppgaver og rammer</a:t>
            </a:r>
            <a:endParaRPr lang="nb-NO">
              <a:solidFill>
                <a:schemeClr val="tx1"/>
              </a:solidFill>
            </a:endParaRPr>
          </a:p>
        </p:txBody>
      </p:sp>
    </p:spTree>
    <p:extLst>
      <p:ext uri="{BB962C8B-B14F-4D97-AF65-F5344CB8AC3E}">
        <p14:creationId xmlns:p14="http://schemas.microsoft.com/office/powerpoint/2010/main" val="191071852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EF2C99-6A89-4B71-B4AD-B10DF2B59522}"/>
              </a:ext>
            </a:extLst>
          </p:cNvPr>
          <p:cNvSpPr>
            <a:spLocks noGrp="1"/>
          </p:cNvSpPr>
          <p:nvPr>
            <p:ph type="title" idx="4294967295"/>
          </p:nvPr>
        </p:nvSpPr>
        <p:spPr>
          <a:xfrm>
            <a:off x="1081376" y="184150"/>
            <a:ext cx="9434223" cy="1506538"/>
          </a:xfrm>
        </p:spPr>
        <p:txBody>
          <a:bodyPr vert="horz" lIns="91440" tIns="45720" rIns="91440" bIns="45720" rtlCol="0" anchor="ctr">
            <a:normAutofit/>
          </a:bodyPr>
          <a:lstStyle/>
          <a:p>
            <a:r>
              <a:rPr lang="en-US" kern="1200" err="1">
                <a:solidFill>
                  <a:schemeClr val="tx1"/>
                </a:solidFill>
                <a:latin typeface="+mj-lt"/>
                <a:ea typeface="+mj-ea"/>
                <a:cs typeface="+mj-cs"/>
              </a:rPr>
              <a:t>Årshjulet</a:t>
            </a:r>
            <a:endParaRPr lang="en-US" kern="1200">
              <a:solidFill>
                <a:schemeClr val="tx1"/>
              </a:solidFill>
              <a:latin typeface="+mj-lt"/>
              <a:ea typeface="+mj-ea"/>
              <a:cs typeface="+mj-cs"/>
            </a:endParaRPr>
          </a:p>
        </p:txBody>
      </p:sp>
      <p:sp>
        <p:nvSpPr>
          <p:cNvPr id="7" name="TekstSylinder 6">
            <a:extLst>
              <a:ext uri="{FF2B5EF4-FFF2-40B4-BE49-F238E27FC236}">
                <a16:creationId xmlns:a16="http://schemas.microsoft.com/office/drawing/2014/main" id="{1DE7FEB4-60FB-2BE1-AC83-F5AB18D570C4}"/>
              </a:ext>
            </a:extLst>
          </p:cNvPr>
          <p:cNvSpPr txBox="1"/>
          <p:nvPr/>
        </p:nvSpPr>
        <p:spPr>
          <a:xfrm>
            <a:off x="532660" y="5974672"/>
            <a:ext cx="4892780" cy="646331"/>
          </a:xfrm>
          <a:prstGeom prst="rect">
            <a:avLst/>
          </a:prstGeom>
          <a:noFill/>
        </p:spPr>
        <p:txBody>
          <a:bodyPr wrap="square" rtlCol="0">
            <a:spAutoFit/>
          </a:bodyPr>
          <a:lstStyle/>
          <a:p>
            <a:endParaRPr lang="nb-SJ" dirty="0">
              <a:hlinkClick r:id="rId3"/>
            </a:endParaRPr>
          </a:p>
          <a:p>
            <a:endParaRPr lang="nb-NO" dirty="0"/>
          </a:p>
        </p:txBody>
      </p:sp>
      <p:pic>
        <p:nvPicPr>
          <p:cNvPr id="4" name="Bilde 3" descr="Et bilde som inneholder tekst, diagram, sirkel, line  Automatisk generert beskrivelse">
            <a:extLst>
              <a:ext uri="{FF2B5EF4-FFF2-40B4-BE49-F238E27FC236}">
                <a16:creationId xmlns:a16="http://schemas.microsoft.com/office/drawing/2014/main" id="{4B6F0759-8598-EFBF-DE8A-92546FA370B5}"/>
              </a:ext>
            </a:extLst>
          </p:cNvPr>
          <p:cNvPicPr>
            <a:picLocks noChangeAspect="1"/>
          </p:cNvPicPr>
          <p:nvPr/>
        </p:nvPicPr>
        <p:blipFill>
          <a:blip r:embed="rId4"/>
          <a:stretch>
            <a:fillRect/>
          </a:stretch>
        </p:blipFill>
        <p:spPr>
          <a:xfrm>
            <a:off x="1932071" y="1441532"/>
            <a:ext cx="8337885" cy="4696829"/>
          </a:xfrm>
          <a:prstGeom prst="rect">
            <a:avLst/>
          </a:prstGeom>
        </p:spPr>
      </p:pic>
    </p:spTree>
    <p:extLst>
      <p:ext uri="{BB962C8B-B14F-4D97-AF65-F5344CB8AC3E}">
        <p14:creationId xmlns:p14="http://schemas.microsoft.com/office/powerpoint/2010/main" val="208945378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260601-734C-4225-B968-F2DB71416A77}"/>
              </a:ext>
            </a:extLst>
          </p:cNvPr>
          <p:cNvSpPr>
            <a:spLocks noGrp="1"/>
          </p:cNvSpPr>
          <p:nvPr>
            <p:ph type="title"/>
          </p:nvPr>
        </p:nvSpPr>
        <p:spPr>
          <a:xfrm>
            <a:off x="863545" y="747255"/>
            <a:ext cx="10090164" cy="783247"/>
          </a:xfrm>
        </p:spPr>
        <p:txBody>
          <a:bodyPr>
            <a:normAutofit/>
          </a:bodyPr>
          <a:lstStyle/>
          <a:p>
            <a:r>
              <a:rPr lang="nb-NO">
                <a:solidFill>
                  <a:schemeClr val="tx1"/>
                </a:solidFill>
              </a:rPr>
              <a:t>Sommer</a:t>
            </a:r>
          </a:p>
        </p:txBody>
      </p:sp>
      <p:sp>
        <p:nvSpPr>
          <p:cNvPr id="4" name="Plassholder for innhold 3">
            <a:extLst>
              <a:ext uri="{FF2B5EF4-FFF2-40B4-BE49-F238E27FC236}">
                <a16:creationId xmlns:a16="http://schemas.microsoft.com/office/drawing/2014/main" id="{7A71BF8C-56CC-45CF-B8DE-2D02D83DB4D5}"/>
              </a:ext>
            </a:extLst>
          </p:cNvPr>
          <p:cNvSpPr>
            <a:spLocks noGrp="1"/>
          </p:cNvSpPr>
          <p:nvPr>
            <p:ph sz="half" idx="2"/>
          </p:nvPr>
        </p:nvSpPr>
        <p:spPr>
          <a:xfrm>
            <a:off x="863545" y="1932167"/>
            <a:ext cx="5400000" cy="3220404"/>
          </a:xfrm>
        </p:spPr>
        <p:txBody>
          <a:bodyPr vert="horz" lIns="0" tIns="0" rIns="0" bIns="0" rtlCol="0" anchor="t">
            <a:normAutofit fontScale="92500" lnSpcReduction="20000"/>
          </a:bodyPr>
          <a:lstStyle/>
          <a:p>
            <a:pPr marL="251460" indent="-251460"/>
            <a:r>
              <a:rPr lang="nb-NO" sz="2800"/>
              <a:t>Tiden etter årsmøte/generalforsamling – konstituering</a:t>
            </a:r>
          </a:p>
          <a:p>
            <a:pPr marL="251460" indent="-251460"/>
            <a:r>
              <a:rPr lang="nb-NO" sz="2800"/>
              <a:t>Sett dere inn i avtaler og fordel roller</a:t>
            </a:r>
          </a:p>
          <a:p>
            <a:pPr marL="251460" indent="-251460"/>
            <a:r>
              <a:rPr lang="nb-NO" sz="2800"/>
              <a:t>Roligere periode – følg opp drift og akutte saker</a:t>
            </a:r>
          </a:p>
          <a:p>
            <a:pPr marL="251460" indent="-251460"/>
            <a:r>
              <a:rPr lang="nb-NO" sz="2800"/>
              <a:t>Sikre at vedlikeholdsarbeid går som planlagt</a:t>
            </a:r>
          </a:p>
        </p:txBody>
      </p:sp>
      <p:sp>
        <p:nvSpPr>
          <p:cNvPr id="13" name="Plassholder for lysbildenummer 4">
            <a:extLst>
              <a:ext uri="{FF2B5EF4-FFF2-40B4-BE49-F238E27FC236}">
                <a16:creationId xmlns:a16="http://schemas.microsoft.com/office/drawing/2014/main" id="{446B907D-7F8A-FB41-831A-FF10E42F573F}"/>
              </a:ext>
            </a:extLst>
          </p:cNvPr>
          <p:cNvSpPr>
            <a:spLocks noGrp="1"/>
          </p:cNvSpPr>
          <p:nvPr>
            <p:ph type="sldNum" sz="quarter" idx="12"/>
          </p:nvPr>
        </p:nvSpPr>
        <p:spPr>
          <a:xfrm>
            <a:off x="10187750" y="7699"/>
            <a:ext cx="1543050" cy="655121"/>
          </a:xfrm>
        </p:spPr>
        <p:txBody>
          <a:bodyPr/>
          <a:lstStyle/>
          <a:p>
            <a:endParaRPr lang="nb-NO"/>
          </a:p>
        </p:txBody>
      </p:sp>
      <p:pic>
        <p:nvPicPr>
          <p:cNvPr id="16" name="Bilde 15">
            <a:extLst>
              <a:ext uri="{FF2B5EF4-FFF2-40B4-BE49-F238E27FC236}">
                <a16:creationId xmlns:a16="http://schemas.microsoft.com/office/drawing/2014/main" id="{BF08D317-059C-44AB-B078-83BFA9AD429E}"/>
              </a:ext>
            </a:extLst>
          </p:cNvPr>
          <p:cNvPicPr>
            <a:picLocks noChangeAspect="1"/>
          </p:cNvPicPr>
          <p:nvPr/>
        </p:nvPicPr>
        <p:blipFill>
          <a:blip r:embed="rId3"/>
          <a:stretch>
            <a:fillRect/>
          </a:stretch>
        </p:blipFill>
        <p:spPr>
          <a:xfrm>
            <a:off x="6589562" y="1559582"/>
            <a:ext cx="4545106" cy="4545106"/>
          </a:xfrm>
          <a:prstGeom prst="rect">
            <a:avLst/>
          </a:prstGeom>
        </p:spPr>
      </p:pic>
    </p:spTree>
    <p:extLst>
      <p:ext uri="{BB962C8B-B14F-4D97-AF65-F5344CB8AC3E}">
        <p14:creationId xmlns:p14="http://schemas.microsoft.com/office/powerpoint/2010/main" val="69530553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260601-734C-4225-B968-F2DB71416A77}"/>
              </a:ext>
            </a:extLst>
          </p:cNvPr>
          <p:cNvSpPr>
            <a:spLocks noGrp="1"/>
          </p:cNvSpPr>
          <p:nvPr>
            <p:ph type="title"/>
          </p:nvPr>
        </p:nvSpPr>
        <p:spPr>
          <a:xfrm>
            <a:off x="863545" y="747255"/>
            <a:ext cx="10090164" cy="783247"/>
          </a:xfrm>
        </p:spPr>
        <p:txBody>
          <a:bodyPr>
            <a:normAutofit/>
          </a:bodyPr>
          <a:lstStyle/>
          <a:p>
            <a:r>
              <a:rPr lang="nb-NO">
                <a:solidFill>
                  <a:schemeClr val="tx1"/>
                </a:solidFill>
              </a:rPr>
              <a:t>Høst</a:t>
            </a:r>
          </a:p>
        </p:txBody>
      </p:sp>
      <p:sp>
        <p:nvSpPr>
          <p:cNvPr id="4" name="Plassholder for innhold 3">
            <a:extLst>
              <a:ext uri="{FF2B5EF4-FFF2-40B4-BE49-F238E27FC236}">
                <a16:creationId xmlns:a16="http://schemas.microsoft.com/office/drawing/2014/main" id="{7A71BF8C-56CC-45CF-B8DE-2D02D83DB4D5}"/>
              </a:ext>
            </a:extLst>
          </p:cNvPr>
          <p:cNvSpPr>
            <a:spLocks noGrp="1"/>
          </p:cNvSpPr>
          <p:nvPr>
            <p:ph sz="half" idx="2"/>
          </p:nvPr>
        </p:nvSpPr>
        <p:spPr>
          <a:xfrm>
            <a:off x="863545" y="1932167"/>
            <a:ext cx="5400000" cy="3220404"/>
          </a:xfrm>
        </p:spPr>
        <p:txBody>
          <a:bodyPr vert="horz" lIns="0" tIns="0" rIns="0" bIns="0" rtlCol="0" anchor="t">
            <a:normAutofit lnSpcReduction="10000"/>
          </a:bodyPr>
          <a:lstStyle/>
          <a:p>
            <a:pPr marL="251460" indent="-251460"/>
            <a:r>
              <a:rPr lang="nb-NO" sz="2800" dirty="0"/>
              <a:t>Planlegg neste år</a:t>
            </a:r>
          </a:p>
          <a:p>
            <a:pPr marL="251460" indent="-251460"/>
            <a:r>
              <a:rPr lang="nb-NO" sz="2800" dirty="0"/>
              <a:t>Lag budsjett og vurder felleskostnader</a:t>
            </a:r>
          </a:p>
          <a:p>
            <a:pPr marL="251460" indent="-251460"/>
            <a:r>
              <a:rPr lang="nb-NO" sz="2800" dirty="0"/>
              <a:t>Planlegge/starte vedlikeholdsplaner</a:t>
            </a:r>
          </a:p>
          <a:p>
            <a:pPr marL="251460" indent="-251460"/>
            <a:r>
              <a:rPr lang="nb-NO" sz="2800" dirty="0"/>
              <a:t>Eventuelt gjennomføre høstdugnad</a:t>
            </a:r>
          </a:p>
        </p:txBody>
      </p:sp>
      <p:sp>
        <p:nvSpPr>
          <p:cNvPr id="13" name="Plassholder for lysbildenummer 4">
            <a:extLst>
              <a:ext uri="{FF2B5EF4-FFF2-40B4-BE49-F238E27FC236}">
                <a16:creationId xmlns:a16="http://schemas.microsoft.com/office/drawing/2014/main" id="{446B907D-7F8A-FB41-831A-FF10E42F573F}"/>
              </a:ext>
            </a:extLst>
          </p:cNvPr>
          <p:cNvSpPr>
            <a:spLocks noGrp="1"/>
          </p:cNvSpPr>
          <p:nvPr>
            <p:ph type="sldNum" sz="quarter" idx="12"/>
          </p:nvPr>
        </p:nvSpPr>
        <p:spPr>
          <a:xfrm>
            <a:off x="10187750" y="7699"/>
            <a:ext cx="1543050" cy="655121"/>
          </a:xfrm>
        </p:spPr>
        <p:txBody>
          <a:bodyPr/>
          <a:lstStyle/>
          <a:p>
            <a:endParaRPr lang="nb-NO"/>
          </a:p>
        </p:txBody>
      </p:sp>
      <p:pic>
        <p:nvPicPr>
          <p:cNvPr id="16" name="Bilde 15">
            <a:extLst>
              <a:ext uri="{FF2B5EF4-FFF2-40B4-BE49-F238E27FC236}">
                <a16:creationId xmlns:a16="http://schemas.microsoft.com/office/drawing/2014/main" id="{BF08D317-059C-44AB-B078-83BFA9AD429E}"/>
              </a:ext>
            </a:extLst>
          </p:cNvPr>
          <p:cNvPicPr>
            <a:picLocks noChangeAspect="1"/>
          </p:cNvPicPr>
          <p:nvPr/>
        </p:nvPicPr>
        <p:blipFill>
          <a:blip r:embed="rId3"/>
          <a:stretch>
            <a:fillRect/>
          </a:stretch>
        </p:blipFill>
        <p:spPr>
          <a:xfrm>
            <a:off x="6589562" y="1559582"/>
            <a:ext cx="4545106" cy="4545106"/>
          </a:xfrm>
          <a:prstGeom prst="rect">
            <a:avLst/>
          </a:prstGeom>
        </p:spPr>
      </p:pic>
    </p:spTree>
    <p:extLst>
      <p:ext uri="{BB962C8B-B14F-4D97-AF65-F5344CB8AC3E}">
        <p14:creationId xmlns:p14="http://schemas.microsoft.com/office/powerpoint/2010/main" val="69530553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260601-734C-4225-B968-F2DB71416A77}"/>
              </a:ext>
            </a:extLst>
          </p:cNvPr>
          <p:cNvSpPr>
            <a:spLocks noGrp="1"/>
          </p:cNvSpPr>
          <p:nvPr>
            <p:ph type="title"/>
          </p:nvPr>
        </p:nvSpPr>
        <p:spPr>
          <a:xfrm>
            <a:off x="863545" y="747255"/>
            <a:ext cx="10090164" cy="783247"/>
          </a:xfrm>
        </p:spPr>
        <p:txBody>
          <a:bodyPr>
            <a:normAutofit/>
          </a:bodyPr>
          <a:lstStyle/>
          <a:p>
            <a:r>
              <a:rPr lang="nb-NO">
                <a:solidFill>
                  <a:schemeClr val="tx1"/>
                </a:solidFill>
              </a:rPr>
              <a:t>Vinter</a:t>
            </a:r>
          </a:p>
        </p:txBody>
      </p:sp>
      <p:sp>
        <p:nvSpPr>
          <p:cNvPr id="4" name="Plassholder for innhold 3">
            <a:extLst>
              <a:ext uri="{FF2B5EF4-FFF2-40B4-BE49-F238E27FC236}">
                <a16:creationId xmlns:a16="http://schemas.microsoft.com/office/drawing/2014/main" id="{7A71BF8C-56CC-45CF-B8DE-2D02D83DB4D5}"/>
              </a:ext>
            </a:extLst>
          </p:cNvPr>
          <p:cNvSpPr>
            <a:spLocks noGrp="1"/>
          </p:cNvSpPr>
          <p:nvPr>
            <p:ph sz="half" idx="2"/>
          </p:nvPr>
        </p:nvSpPr>
        <p:spPr>
          <a:xfrm>
            <a:off x="863545" y="1932167"/>
            <a:ext cx="5400000" cy="3220404"/>
          </a:xfrm>
        </p:spPr>
        <p:txBody>
          <a:bodyPr vert="horz" lIns="0" tIns="0" rIns="0" bIns="0" rtlCol="0" anchor="t">
            <a:normAutofit/>
          </a:bodyPr>
          <a:lstStyle/>
          <a:p>
            <a:pPr marL="251460" indent="-251460"/>
            <a:r>
              <a:rPr lang="nb-NO" sz="2800"/>
              <a:t>Følg opp drift og økonomi</a:t>
            </a:r>
          </a:p>
          <a:p>
            <a:pPr marL="251460" indent="-251460"/>
            <a:r>
              <a:rPr lang="nb-NO" sz="2800"/>
              <a:t>Jobb med regnskap og årsoppgjør</a:t>
            </a:r>
          </a:p>
          <a:p>
            <a:pPr marL="251460" indent="-251460"/>
            <a:r>
              <a:rPr lang="nb-NO" sz="2800"/>
              <a:t>Forbered årsmøte – saksliste, forslag og dokumenter</a:t>
            </a:r>
          </a:p>
        </p:txBody>
      </p:sp>
      <p:sp>
        <p:nvSpPr>
          <p:cNvPr id="13" name="Plassholder for lysbildenummer 4">
            <a:extLst>
              <a:ext uri="{FF2B5EF4-FFF2-40B4-BE49-F238E27FC236}">
                <a16:creationId xmlns:a16="http://schemas.microsoft.com/office/drawing/2014/main" id="{446B907D-7F8A-FB41-831A-FF10E42F573F}"/>
              </a:ext>
            </a:extLst>
          </p:cNvPr>
          <p:cNvSpPr>
            <a:spLocks noGrp="1"/>
          </p:cNvSpPr>
          <p:nvPr>
            <p:ph type="sldNum" sz="quarter" idx="12"/>
          </p:nvPr>
        </p:nvSpPr>
        <p:spPr>
          <a:xfrm>
            <a:off x="10187750" y="7699"/>
            <a:ext cx="1543050" cy="655121"/>
          </a:xfrm>
        </p:spPr>
        <p:txBody>
          <a:bodyPr/>
          <a:lstStyle/>
          <a:p>
            <a:endParaRPr lang="nb-NO"/>
          </a:p>
        </p:txBody>
      </p:sp>
      <p:pic>
        <p:nvPicPr>
          <p:cNvPr id="16" name="Bilde 15">
            <a:extLst>
              <a:ext uri="{FF2B5EF4-FFF2-40B4-BE49-F238E27FC236}">
                <a16:creationId xmlns:a16="http://schemas.microsoft.com/office/drawing/2014/main" id="{BF08D317-059C-44AB-B078-83BFA9AD429E}"/>
              </a:ext>
            </a:extLst>
          </p:cNvPr>
          <p:cNvPicPr>
            <a:picLocks noChangeAspect="1"/>
          </p:cNvPicPr>
          <p:nvPr/>
        </p:nvPicPr>
        <p:blipFill>
          <a:blip r:embed="rId3"/>
          <a:stretch>
            <a:fillRect/>
          </a:stretch>
        </p:blipFill>
        <p:spPr>
          <a:xfrm>
            <a:off x="6589562" y="1559582"/>
            <a:ext cx="4545106" cy="4545106"/>
          </a:xfrm>
          <a:prstGeom prst="rect">
            <a:avLst/>
          </a:prstGeom>
        </p:spPr>
      </p:pic>
    </p:spTree>
    <p:extLst>
      <p:ext uri="{BB962C8B-B14F-4D97-AF65-F5344CB8AC3E}">
        <p14:creationId xmlns:p14="http://schemas.microsoft.com/office/powerpoint/2010/main" val="69530553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260601-734C-4225-B968-F2DB71416A77}"/>
              </a:ext>
            </a:extLst>
          </p:cNvPr>
          <p:cNvSpPr>
            <a:spLocks noGrp="1"/>
          </p:cNvSpPr>
          <p:nvPr>
            <p:ph type="title"/>
          </p:nvPr>
        </p:nvSpPr>
        <p:spPr>
          <a:xfrm>
            <a:off x="863545" y="747255"/>
            <a:ext cx="10090164" cy="783247"/>
          </a:xfrm>
        </p:spPr>
        <p:txBody>
          <a:bodyPr>
            <a:normAutofit/>
          </a:bodyPr>
          <a:lstStyle/>
          <a:p>
            <a:r>
              <a:rPr lang="nb-NO">
                <a:solidFill>
                  <a:schemeClr val="tx1"/>
                </a:solidFill>
              </a:rPr>
              <a:t>Vår</a:t>
            </a:r>
          </a:p>
        </p:txBody>
      </p:sp>
      <p:sp>
        <p:nvSpPr>
          <p:cNvPr id="4" name="Plassholder for innhold 3">
            <a:extLst>
              <a:ext uri="{FF2B5EF4-FFF2-40B4-BE49-F238E27FC236}">
                <a16:creationId xmlns:a16="http://schemas.microsoft.com/office/drawing/2014/main" id="{7A71BF8C-56CC-45CF-B8DE-2D02D83DB4D5}"/>
              </a:ext>
            </a:extLst>
          </p:cNvPr>
          <p:cNvSpPr>
            <a:spLocks noGrp="1"/>
          </p:cNvSpPr>
          <p:nvPr>
            <p:ph sz="half" idx="2"/>
          </p:nvPr>
        </p:nvSpPr>
        <p:spPr>
          <a:xfrm>
            <a:off x="863545" y="1932167"/>
            <a:ext cx="5400000" cy="3220404"/>
          </a:xfrm>
        </p:spPr>
        <p:txBody>
          <a:bodyPr vert="horz" lIns="0" tIns="0" rIns="0" bIns="0" rtlCol="0" anchor="t">
            <a:normAutofit/>
          </a:bodyPr>
          <a:lstStyle/>
          <a:p>
            <a:pPr marL="251460" indent="-251460"/>
            <a:r>
              <a:rPr lang="nb-NO" sz="2800"/>
              <a:t>Gjennomfør årsmøte/generalforsamling</a:t>
            </a:r>
          </a:p>
          <a:p>
            <a:pPr marL="251460" indent="-251460"/>
            <a:r>
              <a:rPr lang="nb-NO" sz="2800"/>
              <a:t>Følg opp vedtak som ble gjort</a:t>
            </a:r>
          </a:p>
          <a:p>
            <a:pPr marL="251460" indent="-251460"/>
            <a:r>
              <a:rPr lang="nb-NO" sz="2800"/>
              <a:t>Start vedlikehold og prosjekter</a:t>
            </a:r>
          </a:p>
          <a:p>
            <a:pPr marL="251460" indent="-251460"/>
            <a:r>
              <a:rPr lang="nb-NO" sz="2800"/>
              <a:t>Arranger vårdugnad</a:t>
            </a:r>
          </a:p>
        </p:txBody>
      </p:sp>
      <p:sp>
        <p:nvSpPr>
          <p:cNvPr id="13" name="Plassholder for lysbildenummer 4">
            <a:extLst>
              <a:ext uri="{FF2B5EF4-FFF2-40B4-BE49-F238E27FC236}">
                <a16:creationId xmlns:a16="http://schemas.microsoft.com/office/drawing/2014/main" id="{446B907D-7F8A-FB41-831A-FF10E42F573F}"/>
              </a:ext>
            </a:extLst>
          </p:cNvPr>
          <p:cNvSpPr>
            <a:spLocks noGrp="1"/>
          </p:cNvSpPr>
          <p:nvPr>
            <p:ph type="sldNum" sz="quarter" idx="12"/>
          </p:nvPr>
        </p:nvSpPr>
        <p:spPr>
          <a:xfrm>
            <a:off x="10187750" y="7699"/>
            <a:ext cx="1543050" cy="655121"/>
          </a:xfrm>
        </p:spPr>
        <p:txBody>
          <a:bodyPr/>
          <a:lstStyle/>
          <a:p>
            <a:endParaRPr lang="nb-NO"/>
          </a:p>
        </p:txBody>
      </p:sp>
      <p:pic>
        <p:nvPicPr>
          <p:cNvPr id="16" name="Bilde 15">
            <a:extLst>
              <a:ext uri="{FF2B5EF4-FFF2-40B4-BE49-F238E27FC236}">
                <a16:creationId xmlns:a16="http://schemas.microsoft.com/office/drawing/2014/main" id="{BF08D317-059C-44AB-B078-83BFA9AD429E}"/>
              </a:ext>
            </a:extLst>
          </p:cNvPr>
          <p:cNvPicPr>
            <a:picLocks noChangeAspect="1"/>
          </p:cNvPicPr>
          <p:nvPr/>
        </p:nvPicPr>
        <p:blipFill>
          <a:blip r:embed="rId3"/>
          <a:stretch>
            <a:fillRect/>
          </a:stretch>
        </p:blipFill>
        <p:spPr>
          <a:xfrm>
            <a:off x="6589562" y="1559582"/>
            <a:ext cx="4545106" cy="4545106"/>
          </a:xfrm>
          <a:prstGeom prst="rect">
            <a:avLst/>
          </a:prstGeom>
        </p:spPr>
      </p:pic>
    </p:spTree>
    <p:extLst>
      <p:ext uri="{BB962C8B-B14F-4D97-AF65-F5344CB8AC3E}">
        <p14:creationId xmlns:p14="http://schemas.microsoft.com/office/powerpoint/2010/main" val="695305532"/>
      </p:ext>
    </p:extLst>
  </p:cSld>
  <p:clrMapOvr>
    <a:masterClrMapping/>
  </p:clrMapOvr>
  <p:transition spd="med">
    <p:fade/>
  </p:transition>
</p:sld>
</file>

<file path=ppt/theme/theme1.xml><?xml version="1.0" encoding="utf-8"?>
<a:theme xmlns:a="http://schemas.openxmlformats.org/drawingml/2006/main" name="Office-tema">
  <a:themeElements>
    <a:clrScheme name="Egendefinert 30">
      <a:dk1>
        <a:srgbClr val="000000"/>
      </a:dk1>
      <a:lt1>
        <a:srgbClr val="FFFFFF"/>
      </a:lt1>
      <a:dk2>
        <a:srgbClr val="343E3E"/>
      </a:dk2>
      <a:lt2>
        <a:srgbClr val="FCF8EE"/>
      </a:lt2>
      <a:accent1>
        <a:srgbClr val="E13042"/>
      </a:accent1>
      <a:accent2>
        <a:srgbClr val="637878"/>
      </a:accent2>
      <a:accent3>
        <a:srgbClr val="FF795E"/>
      </a:accent3>
      <a:accent4>
        <a:srgbClr val="FECFC1"/>
      </a:accent4>
      <a:accent5>
        <a:srgbClr val="FCF1D3"/>
      </a:accent5>
      <a:accent6>
        <a:srgbClr val="85171A"/>
      </a:accent6>
      <a:hlink>
        <a:srgbClr val="BE3C40"/>
      </a:hlink>
      <a:folHlink>
        <a:srgbClr val="BE3C4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SBL-mal_2019_2" id="{52FE6165-FE64-574B-8994-10CF5B1D9FCF}" vid="{5863260F-7487-524C-9BDE-B8AB288C5BB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83036D1756C745B20CF6274FEBE8E8" ma:contentTypeVersion="18" ma:contentTypeDescription="Create a new document." ma:contentTypeScope="" ma:versionID="fa3af23309c69669cf94f9ffb771e274">
  <xsd:schema xmlns:xsd="http://www.w3.org/2001/XMLSchema" xmlns:xs="http://www.w3.org/2001/XMLSchema" xmlns:p="http://schemas.microsoft.com/office/2006/metadata/properties" xmlns:ns2="a7c03292-bb1b-4c52-8eb4-97b8ef8b03fb" xmlns:ns3="c91f8e60-2164-4096-94c4-5220b6149dd3" targetNamespace="http://schemas.microsoft.com/office/2006/metadata/properties" ma:root="true" ma:fieldsID="826a4784642d4c7c2e452c71fe01e7e4" ns2:_="" ns3:_="">
    <xsd:import namespace="a7c03292-bb1b-4c52-8eb4-97b8ef8b03fb"/>
    <xsd:import namespace="c91f8e60-2164-4096-94c4-5220b6149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c03292-bb1b-4c52-8eb4-97b8ef8b03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f8a7da-02bd-4678-9e33-5581934f78c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1f8e60-2164-4096-94c4-5220b6149d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d058c42-b260-45fb-ae94-6bed684425f8}" ma:internalName="TaxCatchAll" ma:showField="CatchAllData" ma:web="c91f8e60-2164-4096-94c4-5220b6149d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c91f8e60-2164-4096-94c4-5220b6149dd3">
      <UserInfo>
        <DisplayName>Hanne Bjerk</DisplayName>
        <AccountId>15</AccountId>
        <AccountType/>
      </UserInfo>
    </SharedWithUsers>
    <lcf76f155ced4ddcb4097134ff3c332f xmlns="a7c03292-bb1b-4c52-8eb4-97b8ef8b03fb">
      <Terms xmlns="http://schemas.microsoft.com/office/infopath/2007/PartnerControls"/>
    </lcf76f155ced4ddcb4097134ff3c332f>
    <TaxCatchAll xmlns="c91f8e60-2164-4096-94c4-5220b6149dd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4A59F4-061B-4F56-AC1B-A4D187FBAA78}">
  <ds:schemaRefs>
    <ds:schemaRef ds:uri="a7c03292-bb1b-4c52-8eb4-97b8ef8b03fb"/>
    <ds:schemaRef ds:uri="c91f8e60-2164-4096-94c4-5220b6149d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3544157-612B-493D-9BE5-29FF57263690}">
  <ds:schemaRefs>
    <ds:schemaRef ds:uri="a7c03292-bb1b-4c52-8eb4-97b8ef8b03fb"/>
    <ds:schemaRef ds:uri="c91f8e60-2164-4096-94c4-5220b6149dd3"/>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5D3AC7F-A3A6-4B4C-9FCD-12394EFF65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USBL-mal_2020</Template>
  <TotalTime>3033</TotalTime>
  <Words>3226</Words>
  <Application>Microsoft Office PowerPoint</Application>
  <PresentationFormat>Widescreen</PresentationFormat>
  <Paragraphs>346</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Office-tema</vt:lpstr>
      <vt:lpstr>Velkommen til Styrevervet  trinn for trinn</vt:lpstr>
      <vt:lpstr>PowerPoint Presentation</vt:lpstr>
      <vt:lpstr>   Sympati Engasjement  Disiplin</vt:lpstr>
      <vt:lpstr>Styrets oppgaver og rammer</vt:lpstr>
      <vt:lpstr>Årshjulet</vt:lpstr>
      <vt:lpstr>Sommer</vt:lpstr>
      <vt:lpstr>Høst</vt:lpstr>
      <vt:lpstr>Vinter</vt:lpstr>
      <vt:lpstr>Vår</vt:lpstr>
      <vt:lpstr>Årshjulet – kort oppsummert</vt:lpstr>
      <vt:lpstr>Løpende oppgaver</vt:lpstr>
      <vt:lpstr>  Kort sagt  Styret sørger for at boligselskapet går rundt i hverdagen, og at alt fungerer som det skal – både praktisk, økonomisk og sosialt.</vt:lpstr>
      <vt:lpstr>Økonomi – enkelt forklart</vt:lpstr>
      <vt:lpstr>Kundeavtalen </vt:lpstr>
      <vt:lpstr>Tilleggstjenester </vt:lpstr>
      <vt:lpstr>Forsikring – når uhellet er ute</vt:lpstr>
      <vt:lpstr>Digitale tjenester som forenkler styrearbeidet</vt:lpstr>
      <vt:lpstr>Styreskolen og styretips på usbl.no</vt:lpstr>
      <vt:lpstr>Eiers ansvar NBBLs anbefaling og standard vedtekt</vt:lpstr>
      <vt:lpstr>Borettslaget/sameiets ansvar NBBLs anbefaling og standard vedtekt</vt:lpstr>
      <vt:lpstr>Bomiljøfondet</vt:lpstr>
      <vt:lpstr>Medlemskap i Usbl gir deg forkjøpsrett på over 100 000 boliger, så du kan komme foran i køen. I tillegg får du rabatter og bonus på en rekke tjenester – så medlemskapet lønner seg fort.  Bli medlem | Usbl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Hanne Bjerk</dc:creator>
  <cp:lastModifiedBy>Sarosh Khalid Mahmood</cp:lastModifiedBy>
  <cp:revision>7</cp:revision>
  <cp:lastPrinted>2023-11-27T14:10:27Z</cp:lastPrinted>
  <dcterms:created xsi:type="dcterms:W3CDTF">2023-08-10T09:27:56Z</dcterms:created>
  <dcterms:modified xsi:type="dcterms:W3CDTF">2026-06-09T14:14:02Z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0x0101002183036D1756C745B20CF6274FEBE8E8</vt:lpwstr>
  </property>
</Properties>
</file>